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5"/>
  </p:notesMasterIdLst>
  <p:sldIdLst>
    <p:sldId id="256" r:id="rId5"/>
    <p:sldId id="2146847054" r:id="rId6"/>
    <p:sldId id="262" r:id="rId7"/>
    <p:sldId id="265" r:id="rId8"/>
    <p:sldId id="2146847056" r:id="rId9"/>
    <p:sldId id="2146847059" r:id="rId10"/>
    <p:sldId id="266" r:id="rId11"/>
    <p:sldId id="2146847060" r:id="rId12"/>
    <p:sldId id="2146847061" r:id="rId13"/>
    <p:sldId id="2146847062" r:id="rId14"/>
    <p:sldId id="2146847063" r:id="rId15"/>
    <p:sldId id="2146847064" r:id="rId16"/>
    <p:sldId id="2146847065" r:id="rId17"/>
    <p:sldId id="2146847066" r:id="rId18"/>
    <p:sldId id="2146847057" r:id="rId19"/>
    <p:sldId id="2146847067" r:id="rId20"/>
    <p:sldId id="2146847068" r:id="rId21"/>
    <p:sldId id="2146847069" r:id="rId22"/>
    <p:sldId id="2146847070" r:id="rId23"/>
    <p:sldId id="2146847058" r:id="rId24"/>
    <p:sldId id="267" r:id="rId25"/>
    <p:sldId id="2146847072" r:id="rId26"/>
    <p:sldId id="2146847073" r:id="rId27"/>
    <p:sldId id="2146847074" r:id="rId28"/>
    <p:sldId id="2146847075" r:id="rId29"/>
    <p:sldId id="268" r:id="rId30"/>
    <p:sldId id="2146847055" r:id="rId31"/>
    <p:sldId id="2146847071" r:id="rId32"/>
    <p:sldId id="269" r:id="rId33"/>
    <p:sldId id="2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9E5668-6C8A-95B5-8E76-34FA5D17D308}" v="22" dt="2025-07-27T07:34:50.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82" d="100"/>
          <a:sy n="82" d="100"/>
        </p:scale>
        <p:origin x="71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hti" userId="S::drishti@edunetfoundation.org::1562d6fa-893e-4949-8e31-e1be6aac81db" providerId="AD" clId="Web-{919E5668-6C8A-95B5-8E76-34FA5D17D308}"/>
    <pc:docChg chg="modSld">
      <pc:chgData name="Drishti" userId="S::drishti@edunetfoundation.org::1562d6fa-893e-4949-8e31-e1be6aac81db" providerId="AD" clId="Web-{919E5668-6C8A-95B5-8E76-34FA5D17D308}" dt="2025-07-27T07:34:48.378" v="9" actId="20577"/>
      <pc:docMkLst>
        <pc:docMk/>
      </pc:docMkLst>
      <pc:sldChg chg="modSp">
        <pc:chgData name="Drishti" userId="S::drishti@edunetfoundation.org::1562d6fa-893e-4949-8e31-e1be6aac81db" providerId="AD" clId="Web-{919E5668-6C8A-95B5-8E76-34FA5D17D308}" dt="2025-07-27T07:34:48.378" v="9" actId="20577"/>
        <pc:sldMkLst>
          <pc:docMk/>
          <pc:sldMk cId="953325580" sldId="256"/>
        </pc:sldMkLst>
        <pc:spChg chg="mod">
          <ac:chgData name="Drishti" userId="S::drishti@edunetfoundation.org::1562d6fa-893e-4949-8e31-e1be6aac81db" providerId="AD" clId="Web-{919E5668-6C8A-95B5-8E76-34FA5D17D308}" dt="2025-07-27T07:34:48.378" v="9" actId="20577"/>
          <ac:spMkLst>
            <pc:docMk/>
            <pc:sldMk cId="95332558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7/31/2025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7/31/2025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7/31/2025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7/31/2025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7/31/2025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7/31/2025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7/31/2025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7/31/2025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7/31/2025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7/31/2025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7/31/2025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7/31/2025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github.com/kolli-chitra123/float-nirvana.git" TargetMode="External"/><Relationship Id="rId4" Type="http://schemas.openxmlformats.org/officeDocument/2006/relationships/hyperlink" Target="project%20-%20float%20nirvana.ppt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419878" y="1782147"/>
            <a:ext cx="11346022" cy="1082579"/>
          </a:xfrm>
        </p:spPr>
        <p:txBody>
          <a:bodyPr>
            <a:normAutofit/>
          </a:bodyPr>
          <a:lstStyle/>
          <a:p>
            <a:pPr algn="ctr"/>
            <a:r>
              <a:rPr lang="en-US" sz="3000" b="1" dirty="0">
                <a:solidFill>
                  <a:schemeClr val="accent1"/>
                </a:solidFill>
                <a:latin typeface="Arial" panose="020B0604020202020204" pitchFamily="34" charset="0"/>
                <a:cs typeface="Arial" panose="020B0604020202020204" pitchFamily="34" charset="0"/>
              </a:rPr>
              <a:t>Float Nirvana: A Full-Stack Sensory Deprivation Therapy Booking &amp; Wellness Management System</a:t>
            </a:r>
            <a:endParaRPr lang="en-US" sz="3000"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270435" y="745071"/>
            <a:ext cx="12726648" cy="892552"/>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a:p>
            <a:pPr algn="ctr"/>
            <a:r>
              <a:rPr lang="en-US" sz="2000" i="1" dirty="0">
                <a:solidFill>
                  <a:schemeClr val="accent1">
                    <a:lumMod val="75000"/>
                  </a:schemeClr>
                </a:solidFill>
                <a:latin typeface="Arial"/>
                <a:cs typeface="Arial"/>
              </a:rPr>
              <a:t>(Submitted in partial fulfillment of the Summer Internship on Full Stack Web Development, 2025) </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a:t>
            </a:r>
            <a:r>
              <a:rPr lang="en-US" sz="2000" b="1" dirty="0" smtClean="0">
                <a:solidFill>
                  <a:schemeClr val="accent1">
                    <a:lumMod val="75000"/>
                  </a:schemeClr>
                </a:solidFill>
                <a:latin typeface="Arial" pitchFamily="34" charset="0"/>
                <a:cs typeface="Arial" pitchFamily="34" charset="0"/>
              </a:rPr>
              <a:t>Kolli Chitra Bhanu </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pitchFamily="34" charset="0"/>
                <a:cs typeface="Arial" pitchFamily="34" charset="0"/>
              </a:rPr>
              <a:t>		</a:t>
            </a:r>
            <a:r>
              <a:rPr lang="en-US" sz="2000" b="1" dirty="0" smtClean="0">
                <a:solidFill>
                  <a:schemeClr val="accent1">
                    <a:lumMod val="75000"/>
                  </a:schemeClr>
                </a:solidFill>
                <a:latin typeface="Arial" pitchFamily="34" charset="0"/>
                <a:cs typeface="Arial" pitchFamily="34" charset="0"/>
              </a:rPr>
              <a:t>M.Tech – CSE (AIML)</a:t>
            </a:r>
          </a:p>
          <a:p>
            <a:r>
              <a:rPr lang="en-US" sz="2000" b="1" dirty="0">
                <a:solidFill>
                  <a:schemeClr val="accent1">
                    <a:lumMod val="75000"/>
                  </a:schemeClr>
                </a:solidFill>
                <a:latin typeface="Arial" pitchFamily="34" charset="0"/>
                <a:cs typeface="Arial" pitchFamily="34" charset="0"/>
              </a:rPr>
              <a:t> </a:t>
            </a:r>
            <a:r>
              <a:rPr lang="en-US" sz="2000" b="1" dirty="0" smtClean="0">
                <a:solidFill>
                  <a:schemeClr val="accent1">
                    <a:lumMod val="75000"/>
                  </a:schemeClr>
                </a:solidFill>
                <a:latin typeface="Arial" pitchFamily="34" charset="0"/>
                <a:cs typeface="Arial" pitchFamily="34" charset="0"/>
              </a:rPr>
              <a:t>         		AP24122040019</a:t>
            </a:r>
          </a:p>
          <a:p>
            <a:r>
              <a:rPr lang="en-US" sz="2000" b="1" dirty="0">
                <a:solidFill>
                  <a:schemeClr val="accent1">
                    <a:lumMod val="75000"/>
                  </a:schemeClr>
                </a:solidFill>
                <a:latin typeface="Arial" pitchFamily="34" charset="0"/>
                <a:cs typeface="Arial" pitchFamily="34" charset="0"/>
              </a:rPr>
              <a:t>		</a:t>
            </a:r>
            <a:r>
              <a:rPr lang="en-US" sz="2000" b="1" dirty="0" smtClean="0">
                <a:solidFill>
                  <a:schemeClr val="accent1">
                    <a:lumMod val="75000"/>
                  </a:schemeClr>
                </a:solidFill>
                <a:latin typeface="Arial" pitchFamily="34" charset="0"/>
                <a:cs typeface="Arial" pitchFamily="34" charset="0"/>
              </a:rPr>
              <a:t>SRM University AP</a:t>
            </a:r>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609" y="1004549"/>
            <a:ext cx="9253582" cy="4848902"/>
          </a:xfrm>
          <a:prstGeom prst="rect">
            <a:avLst/>
          </a:prstGeom>
        </p:spPr>
      </p:pic>
    </p:spTree>
    <p:extLst>
      <p:ext uri="{BB962C8B-B14F-4D97-AF65-F5344CB8AC3E}">
        <p14:creationId xmlns:p14="http://schemas.microsoft.com/office/powerpoint/2010/main" val="266754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1641" y="823549"/>
            <a:ext cx="9298865" cy="5210902"/>
          </a:xfrm>
          <a:prstGeom prst="rect">
            <a:avLst/>
          </a:prstGeom>
        </p:spPr>
      </p:pic>
    </p:spTree>
    <p:extLst>
      <p:ext uri="{BB962C8B-B14F-4D97-AF65-F5344CB8AC3E}">
        <p14:creationId xmlns:p14="http://schemas.microsoft.com/office/powerpoint/2010/main" val="233958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2980" y="1147444"/>
            <a:ext cx="9937102" cy="4861470"/>
          </a:xfrm>
          <a:prstGeom prst="rect">
            <a:avLst/>
          </a:prstGeom>
        </p:spPr>
      </p:pic>
    </p:spTree>
    <p:extLst>
      <p:ext uri="{BB962C8B-B14F-4D97-AF65-F5344CB8AC3E}">
        <p14:creationId xmlns:p14="http://schemas.microsoft.com/office/powerpoint/2010/main" val="221755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8751" y="705641"/>
            <a:ext cx="10384717" cy="3972479"/>
          </a:xfrm>
          <a:prstGeom prst="rect">
            <a:avLst/>
          </a:prstGeom>
        </p:spPr>
      </p:pic>
      <p:pic>
        <p:nvPicPr>
          <p:cNvPr id="5" name="Picture 4"/>
          <p:cNvPicPr>
            <a:picLocks noChangeAspect="1"/>
          </p:cNvPicPr>
          <p:nvPr/>
        </p:nvPicPr>
        <p:blipFill>
          <a:blip r:embed="rId3"/>
          <a:stretch>
            <a:fillRect/>
          </a:stretch>
        </p:blipFill>
        <p:spPr>
          <a:xfrm>
            <a:off x="653787" y="4848886"/>
            <a:ext cx="10309681" cy="1657581"/>
          </a:xfrm>
          <a:prstGeom prst="rect">
            <a:avLst/>
          </a:prstGeom>
        </p:spPr>
      </p:pic>
    </p:spTree>
    <p:extLst>
      <p:ext uri="{BB962C8B-B14F-4D97-AF65-F5344CB8AC3E}">
        <p14:creationId xmlns:p14="http://schemas.microsoft.com/office/powerpoint/2010/main" val="224499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8065" y="914600"/>
            <a:ext cx="5309119" cy="535531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Example JSON </a:t>
            </a:r>
            <a:r>
              <a:rPr lang="en-US" b="1" dirty="0" smtClean="0">
                <a:latin typeface="Times New Roman" panose="02020603050405020304" pitchFamily="18" charset="0"/>
                <a:cs typeface="Times New Roman" panose="02020603050405020304" pitchFamily="18" charset="0"/>
              </a:rPr>
              <a:t>Request/Response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Example: Register New User (POST /</a:t>
            </a:r>
            <a:r>
              <a:rPr lang="en-US" dirty="0" err="1">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auth</a:t>
            </a:r>
            <a:r>
              <a:rPr lang="en-US" dirty="0">
                <a:latin typeface="Times New Roman" panose="02020603050405020304" pitchFamily="18" charset="0"/>
                <a:cs typeface="Times New Roman" panose="02020603050405020304" pitchFamily="18" charset="0"/>
              </a:rPr>
              <a:t>/register)</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Request </a:t>
            </a:r>
            <a:r>
              <a:rPr lang="en-US" dirty="0">
                <a:latin typeface="Times New Roman" panose="02020603050405020304" pitchFamily="18" charset="0"/>
                <a:cs typeface="Times New Roman" panose="02020603050405020304" pitchFamily="18" charset="0"/>
              </a:rPr>
              <a:t>Body</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"name": "Alice Smith",</a:t>
            </a:r>
          </a:p>
          <a:p>
            <a:r>
              <a:rPr lang="en-US" dirty="0">
                <a:latin typeface="Times New Roman" panose="02020603050405020304" pitchFamily="18" charset="0"/>
                <a:cs typeface="Times New Roman" panose="02020603050405020304" pitchFamily="18" charset="0"/>
              </a:rPr>
              <a:t>  "email": "alice@example.com",</a:t>
            </a:r>
          </a:p>
          <a:p>
            <a:r>
              <a:rPr lang="en-US" dirty="0">
                <a:latin typeface="Times New Roman" panose="02020603050405020304" pitchFamily="18" charset="0"/>
                <a:cs typeface="Times New Roman" panose="02020603050405020304" pitchFamily="18" charset="0"/>
              </a:rPr>
              <a:t>  "password": "strongpassword123"</a:t>
            </a:r>
          </a:p>
          <a:p>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IN" dirty="0"/>
              <a:t>Response:</a:t>
            </a:r>
          </a:p>
          <a:p>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userId</a:t>
            </a:r>
            <a:r>
              <a:rPr lang="en-IN" dirty="0">
                <a:latin typeface="Times New Roman" panose="02020603050405020304" pitchFamily="18" charset="0"/>
                <a:cs typeface="Times New Roman" panose="02020603050405020304" pitchFamily="18" charset="0"/>
              </a:rPr>
              <a:t>": "64d2bb4f3f1a4d2bfe8d1eec",</a:t>
            </a:r>
          </a:p>
          <a:p>
            <a:r>
              <a:rPr lang="en-IN" dirty="0">
                <a:latin typeface="Times New Roman" panose="02020603050405020304" pitchFamily="18" charset="0"/>
                <a:cs typeface="Times New Roman" panose="02020603050405020304" pitchFamily="18" charset="0"/>
              </a:rPr>
              <a:t>  "token": "eyJhbGciOiJIUzI1NiIsInR5cCI..."</a:t>
            </a:r>
          </a:p>
          <a:p>
            <a:r>
              <a:rPr lang="en-IN"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5847184" y="737318"/>
            <a:ext cx="6105329" cy="646330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Example: Get All Sessions (GET /</a:t>
            </a:r>
            <a:r>
              <a:rPr lang="en-US" b="1" dirty="0" err="1">
                <a:latin typeface="Times New Roman" panose="02020603050405020304" pitchFamily="18" charset="0"/>
                <a:cs typeface="Times New Roman" panose="02020603050405020304" pitchFamily="18" charset="0"/>
              </a:rPr>
              <a:t>api</a:t>
            </a:r>
            <a:r>
              <a:rPr lang="en-US" b="1" dirty="0">
                <a:latin typeface="Times New Roman" panose="02020603050405020304" pitchFamily="18" charset="0"/>
                <a:cs typeface="Times New Roman" panose="02020603050405020304" pitchFamily="18" charset="0"/>
              </a:rPr>
              <a:t>/sessions)</a:t>
            </a:r>
          </a:p>
          <a:p>
            <a:r>
              <a:rPr lang="en-US" b="1" dirty="0">
                <a:latin typeface="Times New Roman" panose="02020603050405020304" pitchFamily="18" charset="0"/>
                <a:cs typeface="Times New Roman" panose="02020603050405020304" pitchFamily="18" charset="0"/>
              </a:rPr>
              <a:t>Response</a:t>
            </a:r>
            <a:r>
              <a:rPr lang="en-US" b="1"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"_id": "64d2bc843f1a4d2bfe8d1eee",</a:t>
            </a:r>
          </a:p>
          <a:p>
            <a:r>
              <a:rPr lang="en-US" dirty="0">
                <a:latin typeface="Times New Roman" panose="02020603050405020304" pitchFamily="18" charset="0"/>
                <a:cs typeface="Times New Roman" panose="02020603050405020304" pitchFamily="18" charset="0"/>
              </a:rPr>
              <a:t>    "title": "Relaxing Float Session",</a:t>
            </a:r>
          </a:p>
          <a:p>
            <a:r>
              <a:rPr lang="en-US" dirty="0">
                <a:latin typeface="Times New Roman" panose="02020603050405020304" pitchFamily="18" charset="0"/>
                <a:cs typeface="Times New Roman" panose="02020603050405020304" pitchFamily="18" charset="0"/>
              </a:rPr>
              <a:t>    "description": "60-minute float session to relax muscles and mind.",</a:t>
            </a:r>
          </a:p>
          <a:p>
            <a:r>
              <a:rPr lang="en-US" dirty="0">
                <a:latin typeface="Times New Roman" panose="02020603050405020304" pitchFamily="18" charset="0"/>
                <a:cs typeface="Times New Roman" panose="02020603050405020304" pitchFamily="18" charset="0"/>
              </a:rPr>
              <a:t>    "duration": 60,</a:t>
            </a:r>
          </a:p>
          <a:p>
            <a:r>
              <a:rPr lang="en-US" dirty="0">
                <a:latin typeface="Times New Roman" panose="02020603050405020304" pitchFamily="18" charset="0"/>
                <a:cs typeface="Times New Roman" panose="02020603050405020304" pitchFamily="18" charset="0"/>
              </a:rPr>
              <a:t>    "price": 50,</a:t>
            </a:r>
          </a:p>
          <a:p>
            <a:r>
              <a:rPr lang="en-US" dirty="0">
                <a:latin typeface="Times New Roman" panose="02020603050405020304" pitchFamily="18" charset="0"/>
                <a:cs typeface="Times New Roman" panose="02020603050405020304" pitchFamily="18" charset="0"/>
              </a:rPr>
              <a:t>    "availability": true</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"_id": "64d2bc943f1a4d2bfe8d1eef",</a:t>
            </a:r>
          </a:p>
          <a:p>
            <a:r>
              <a:rPr lang="en-US" dirty="0">
                <a:latin typeface="Times New Roman" panose="02020603050405020304" pitchFamily="18" charset="0"/>
                <a:cs typeface="Times New Roman" panose="02020603050405020304" pitchFamily="18" charset="0"/>
              </a:rPr>
              <a:t>    "title": "Deep Meditation Float",</a:t>
            </a:r>
          </a:p>
          <a:p>
            <a:r>
              <a:rPr lang="en-US" dirty="0">
                <a:latin typeface="Times New Roman" panose="02020603050405020304" pitchFamily="18" charset="0"/>
                <a:cs typeface="Times New Roman" panose="02020603050405020304" pitchFamily="18" charset="0"/>
              </a:rPr>
              <a:t>    "description": "90-minute extended float for mental clarity.",</a:t>
            </a:r>
          </a:p>
          <a:p>
            <a:r>
              <a:rPr lang="en-US" dirty="0">
                <a:latin typeface="Times New Roman" panose="02020603050405020304" pitchFamily="18" charset="0"/>
                <a:cs typeface="Times New Roman" panose="02020603050405020304" pitchFamily="18" charset="0"/>
              </a:rPr>
              <a:t>    "duration": 90,</a:t>
            </a:r>
          </a:p>
          <a:p>
            <a:r>
              <a:rPr lang="en-US" dirty="0">
                <a:latin typeface="Times New Roman" panose="02020603050405020304" pitchFamily="18" charset="0"/>
                <a:cs typeface="Times New Roman" panose="02020603050405020304" pitchFamily="18" charset="0"/>
              </a:rPr>
              <a:t>    "price": 80,</a:t>
            </a:r>
          </a:p>
          <a:p>
            <a:r>
              <a:rPr lang="en-US" dirty="0">
                <a:latin typeface="Times New Roman" panose="02020603050405020304" pitchFamily="18" charset="0"/>
                <a:cs typeface="Times New Roman" panose="02020603050405020304" pitchFamily="18" charset="0"/>
              </a:rPr>
              <a:t>    "availability": true</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81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4C5BD-E0D2-226E-0F60-B7AF50EA8D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ED38081-155B-22E7-5D5B-82F55CA26195}"/>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Implementation &amp; Key Features</a:t>
            </a:r>
          </a:p>
        </p:txBody>
      </p:sp>
      <p:sp>
        <p:nvSpPr>
          <p:cNvPr id="9" name="Rectangle 3"/>
          <p:cNvSpPr>
            <a:spLocks noChangeArrowheads="1"/>
          </p:cNvSpPr>
          <p:nvPr/>
        </p:nvSpPr>
        <p:spPr bwMode="auto">
          <a:xfrm>
            <a:off x="660918" y="1232452"/>
            <a:ext cx="10870163" cy="550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Step-by-Step Procedure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Project Setup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Initialized a mono-repo structure with separate frontend (React) and backend (Node.js/Express) folders for modular development.</a:t>
            </a:r>
          </a:p>
          <a:p>
            <a:pPr marL="457200" marR="0" lvl="1" indent="0" algn="l" defTabSz="914400" rtl="0" eaLnBrk="0" fontAlgn="ctr"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Configured simultaneous development environments using scripts and tools such as </a:t>
            </a:r>
            <a:r>
              <a:rPr kumimoji="0" lang="en-US" alt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Vite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the frontend) and </a:t>
            </a:r>
            <a:r>
              <a:rPr kumimoji="0" lang="en-US" alt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Nodemon</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the backend)123.</a:t>
            </a:r>
          </a:p>
          <a:p>
            <a:pPr marL="457200" marR="0" lvl="1" indent="0" algn="l" defTabSz="914400" rtl="0" eaLnBrk="0" fontAlgn="ctr"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Established shared </a:t>
            </a:r>
            <a:r>
              <a:rPr kumimoji="0" lang="en-US" alt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TypeScript</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configurations and </a:t>
            </a:r>
            <a:r>
              <a:rPr kumimoji="0" lang="en-US" alt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linting</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rules for code quality and maintainability4567.</a:t>
            </a:r>
          </a:p>
          <a:p>
            <a:pPr marL="457200" marR="0" lvl="1" indent="0" algn="l" defTabSz="914400" rtl="0" eaLnBrk="0" fontAlgn="ctr"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Frontend Development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Created the user interface using React 18 with </a:t>
            </a:r>
            <a:r>
              <a:rPr kumimoji="0" lang="en-US" alt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TypeScript</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Leveraged Tailwind CSS for a modern and responsive design, ensuring accessibility across devices.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Built reusable components for session booking, user authentication/profile management, real-time notifications, and product listings (marketplace).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Implemented React Router for seamless client-side navigation between booking, profile, marketplace, and administration pages.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Used Socket.io Client for delivering instant updates such as booking confirmations and support responses.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Developed an advanced Admin Dashboard featuring analytics, user/content controls, and support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489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1299819"/>
            <a:ext cx="10860833" cy="4247317"/>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3. Backend </a:t>
            </a:r>
            <a:r>
              <a:rPr lang="en-US" b="1" dirty="0">
                <a:latin typeface="Times New Roman" panose="02020603050405020304" pitchFamily="18" charset="0"/>
                <a:cs typeface="Times New Roman" panose="02020603050405020304" pitchFamily="18" charset="0"/>
              </a:rPr>
              <a:t>Development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Implemented a Node.js/Express API configured for RESTful interaction.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Integrated MongoDB Atlas for data persistence, using Mongoose for schema/model definitions and robust querying.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Applied business logic for session management, booking flows, product orders, and support ticket processing.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Secured the system with JWT-based authentication and </a:t>
            </a:r>
            <a:r>
              <a:rPr lang="en-US" dirty="0" err="1">
                <a:latin typeface="Times New Roman" panose="02020603050405020304" pitchFamily="18" charset="0"/>
                <a:cs typeface="Times New Roman" panose="02020603050405020304" pitchFamily="18" charset="0"/>
              </a:rPr>
              <a:t>bcryptjs</a:t>
            </a:r>
            <a:r>
              <a:rPr lang="en-US" dirty="0">
                <a:latin typeface="Times New Roman" panose="02020603050405020304" pitchFamily="18" charset="0"/>
                <a:cs typeface="Times New Roman" panose="02020603050405020304" pitchFamily="18" charset="0"/>
              </a:rPr>
              <a:t> for password hashing.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Established admin routes for advanced management features, only accessible by authorized users.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Enabled real-time features and notifications with Socket.io (</a:t>
            </a:r>
            <a:r>
              <a:rPr lang="en-US" dirty="0" err="1">
                <a:latin typeface="Times New Roman" panose="02020603050405020304" pitchFamily="18" charset="0"/>
                <a:cs typeface="Times New Roman" panose="02020603050405020304" pitchFamily="18" charset="0"/>
              </a:rPr>
              <a:t>websockets</a:t>
            </a:r>
            <a:r>
              <a:rPr lang="en-US" dirty="0" smtClean="0">
                <a:latin typeface="Times New Roman" panose="02020603050405020304" pitchFamily="18" charset="0"/>
                <a:cs typeface="Times New Roman" panose="02020603050405020304" pitchFamily="18" charset="0"/>
              </a:rPr>
              <a:t>).</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4. Integration </a:t>
            </a:r>
            <a:r>
              <a:rPr lang="en-US" b="1" dirty="0">
                <a:latin typeface="Times New Roman" panose="02020603050405020304" pitchFamily="18" charset="0"/>
                <a:cs typeface="Times New Roman" panose="02020603050405020304" pitchFamily="18" charset="0"/>
              </a:rPr>
              <a:t>&amp; Testing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Connected frontend and backend using precise environment variables and endpoint mapping3.</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Implemented developer and user scripts for localized builds, tests, and production deployment1.</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Designed and tested responses for multiple user roles (user, admin).</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07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9125" y="671749"/>
            <a:ext cx="11196736" cy="590931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a:t>
            </a:r>
            <a:r>
              <a:rPr lang="en-US" b="1" dirty="0" smtClean="0">
                <a:latin typeface="Times New Roman" panose="02020603050405020304" pitchFamily="18" charset="0"/>
                <a:cs typeface="Times New Roman" panose="02020603050405020304" pitchFamily="18" charset="0"/>
              </a:rPr>
              <a:t>Features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User-Facing </a:t>
            </a:r>
            <a:r>
              <a:rPr lang="en-US" b="1" dirty="0" smtClean="0">
                <a:latin typeface="Times New Roman" panose="02020603050405020304" pitchFamily="18" charset="0"/>
                <a:cs typeface="Times New Roman" panose="02020603050405020304" pitchFamily="18" charset="0"/>
              </a:rPr>
              <a:t>Features</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Float Session Booking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Browse and schedule float therapy sessions seamlessly.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availability updates</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User Authentication &amp; Profiles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Secure login/registration.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Manage personal information and view booking history</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Product Marketplace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Explore and purchase wellness products.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Integrated with an order management system</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Responsive, Modern UI</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Designed for a smooth experience on both desktop and mobile</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Real-Time Notifications</a:t>
            </a: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Instant updates for booking confirmations, order status, and support communications.</a:t>
            </a:r>
          </a:p>
        </p:txBody>
      </p:sp>
    </p:spTree>
    <p:extLst>
      <p:ext uri="{BB962C8B-B14F-4D97-AF65-F5344CB8AC3E}">
        <p14:creationId xmlns:p14="http://schemas.microsoft.com/office/powerpoint/2010/main" val="387790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2431" y="835319"/>
            <a:ext cx="10095723" cy="535531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Admin/Provider </a:t>
            </a:r>
            <a:r>
              <a:rPr lang="en-US" b="1" dirty="0" smtClean="0">
                <a:latin typeface="Times New Roman" panose="02020603050405020304" pitchFamily="18" charset="0"/>
                <a:cs typeface="Times New Roman" panose="02020603050405020304" pitchFamily="18" charset="0"/>
              </a:rPr>
              <a:t>Features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Advanced Analytics Dashboard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Visualize bookings, revenue, and user engagement at a glance</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Comprehensive User Management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 user lists, edit details, assign roles, and manage bans</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Content &amp; System Management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Update website content, configure business settings, manage products, and sessions</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Database Management Tools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and manage persistent records directly from the dashboard</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Support Ticket System</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Manage and resolve customer issues efficiently, with message threading</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Security &amp; Permissions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Robust role-based access control for critical actions.</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27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3731" y="1095689"/>
            <a:ext cx="9899779" cy="341632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System-Level </a:t>
            </a:r>
            <a:r>
              <a:rPr lang="en-US" b="1" dirty="0" smtClean="0">
                <a:latin typeface="Times New Roman" panose="02020603050405020304" pitchFamily="18" charset="0"/>
                <a:cs typeface="Times New Roman" panose="02020603050405020304" pitchFamily="18" charset="0"/>
              </a:rPr>
              <a:t>Features</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RESTful API Endpoints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Well-structured routes for authentication, sessions, bookings, orders, support, and analytics management</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Real-Time Capabilities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Instant send/receive of events between clients and server with Socket.io</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Cloud Database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Persistent, scalable storage using MongoDB Atlas for all data objects (users, sessions, bookings, orders, etc.).</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735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9"/>
            <a:ext cx="10515600" cy="904572"/>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7"/>
            <a:ext cx="11019020" cy="4680593"/>
          </a:xfrm>
        </p:spPr>
        <p:txBody>
          <a:bodyPr vert="horz" lIns="91440" tIns="45720" rIns="91440" bIns="45720" rtlCol="0" anchor="t">
            <a:noAutofit/>
          </a:bodyPr>
          <a:lstStyle/>
          <a:p>
            <a:r>
              <a:rPr lang="en-US" sz="2000" b="1" dirty="0">
                <a:latin typeface="Arial"/>
                <a:ea typeface="+mn-lt"/>
                <a:cs typeface="Arial"/>
              </a:rPr>
              <a:t> Problem Statement </a:t>
            </a:r>
            <a:r>
              <a:rPr lang="en-US" sz="2000" dirty="0">
                <a:latin typeface="Arial"/>
                <a:ea typeface="+mn-lt"/>
                <a:cs typeface="Arial"/>
              </a:rPr>
              <a:t>(Should not include solution)</a:t>
            </a:r>
            <a:endParaRPr lang="en-US" dirty="0">
              <a:latin typeface="Arial"/>
              <a:cs typeface="Arial"/>
            </a:endParaRPr>
          </a:p>
          <a:p>
            <a:pPr marL="305435" indent="-305435"/>
            <a:r>
              <a:rPr lang="en-US" sz="2000" b="1" dirty="0">
                <a:latin typeface="Arial"/>
                <a:ea typeface="+mn-lt"/>
                <a:cs typeface="Calibri"/>
              </a:rPr>
              <a:t> System Architecture &amp; Technology Stack</a:t>
            </a:r>
          </a:p>
          <a:p>
            <a:pPr marL="305435" indent="-305435"/>
            <a:r>
              <a:rPr lang="en-US" sz="2000" b="1" dirty="0">
                <a:latin typeface="Arial"/>
                <a:ea typeface="+mn-lt"/>
                <a:cs typeface="+mn-lt"/>
              </a:rPr>
              <a:t> Database Schema &amp; API Design</a:t>
            </a:r>
          </a:p>
          <a:p>
            <a:pPr marL="305435" indent="-305435"/>
            <a:r>
              <a:rPr lang="en-US" sz="2000" b="1" dirty="0">
                <a:latin typeface="Arial"/>
                <a:ea typeface="+mn-lt"/>
                <a:cs typeface="Arial"/>
              </a:rPr>
              <a:t> Implementation &amp; Key Features</a:t>
            </a:r>
          </a:p>
          <a:p>
            <a:pPr marL="305435" indent="-305435"/>
            <a:r>
              <a:rPr lang="en-US" sz="2000" b="1" dirty="0">
                <a:latin typeface="Arial"/>
                <a:ea typeface="+mn-lt"/>
                <a:cs typeface="Arial"/>
              </a:rPr>
              <a:t> Deployment &amp; Live Demonstration</a:t>
            </a:r>
          </a:p>
          <a:p>
            <a:pPr marL="305435" indent="-305435"/>
            <a:r>
              <a:rPr lang="en-US" sz="2000" b="1" dirty="0">
                <a:latin typeface="Arial"/>
                <a:ea typeface="+mn-lt"/>
                <a:cs typeface="Arial"/>
              </a:rPr>
              <a:t> Results &amp; Code (Sample snippets)</a:t>
            </a:r>
          </a:p>
          <a:p>
            <a:pPr marL="305435" indent="-305435"/>
            <a:r>
              <a:rPr lang="en-US" sz="2000" b="1" dirty="0">
                <a:latin typeface="Arial"/>
                <a:ea typeface="+mn-lt"/>
                <a:cs typeface="Arial"/>
              </a:rPr>
              <a:t> Conclusion</a:t>
            </a:r>
          </a:p>
          <a:p>
            <a:pPr marL="305435" indent="-305435"/>
            <a:r>
              <a:rPr lang="en-US" sz="2000" b="1" dirty="0">
                <a:latin typeface="Arial"/>
                <a:ea typeface="+mn-lt"/>
                <a:cs typeface="Arial"/>
              </a:rPr>
              <a:t> Future Scope</a:t>
            </a:r>
          </a:p>
          <a:p>
            <a:pPr marL="305435" indent="-305435"/>
            <a:r>
              <a:rPr lang="en-US" sz="2000" b="1" dirty="0">
                <a:latin typeface="Arial"/>
                <a:ea typeface="+mn-lt"/>
                <a:cs typeface="Arial"/>
              </a:rPr>
              <a:t> 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AB91-421A-4E47-8DE9-D41FC4CCC0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0DC5BD-E57C-A7C8-8A47-DED88D2A89D2}"/>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Deployment &amp; Live Demonstration</a:t>
            </a:r>
          </a:p>
        </p:txBody>
      </p:sp>
      <p:sp>
        <p:nvSpPr>
          <p:cNvPr id="2" name="Content Placeholder 1">
            <a:extLst>
              <a:ext uri="{FF2B5EF4-FFF2-40B4-BE49-F238E27FC236}">
                <a16:creationId xmlns:a16="http://schemas.microsoft.com/office/drawing/2014/main" id="{2B251EDD-D260-B031-F1B5-80615D47628F}"/>
              </a:ext>
            </a:extLst>
          </p:cNvPr>
          <p:cNvSpPr>
            <a:spLocks noGrp="1"/>
          </p:cNvSpPr>
          <p:nvPr>
            <p:ph idx="1"/>
          </p:nvPr>
        </p:nvSpPr>
        <p:spPr>
          <a:xfrm>
            <a:off x="503853" y="1511559"/>
            <a:ext cx="10836367" cy="5234473"/>
          </a:xfrm>
        </p:spPr>
        <p:txBody>
          <a:bodyPr>
            <a:noAutofit/>
          </a:bodyPr>
          <a:lstStyle/>
          <a:p>
            <a:r>
              <a:rPr lang="en-US" sz="1800" b="1" dirty="0">
                <a:latin typeface="Times New Roman" panose="02020603050405020304" pitchFamily="18" charset="0"/>
                <a:cs typeface="Times New Roman" panose="02020603050405020304" pitchFamily="18" charset="0"/>
              </a:rPr>
              <a:t>Deployment Platform:</a:t>
            </a:r>
            <a:br>
              <a:rPr lang="en-US" sz="1800" b="1"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Float Nirvana application was deployed using </a:t>
            </a:r>
            <a:r>
              <a:rPr lang="en-US" sz="1800" dirty="0" err="1">
                <a:latin typeface="Times New Roman" panose="02020603050405020304" pitchFamily="18" charset="0"/>
                <a:cs typeface="Times New Roman" panose="02020603050405020304" pitchFamily="18" charset="0"/>
              </a:rPr>
              <a:t>Vercel</a:t>
            </a:r>
            <a:r>
              <a:rPr lang="en-US" sz="1800" dirty="0">
                <a:latin typeface="Times New Roman" panose="02020603050405020304" pitchFamily="18" charset="0"/>
                <a:cs typeface="Times New Roman" panose="02020603050405020304" pitchFamily="18" charset="0"/>
              </a:rPr>
              <a:t>, a popular platform for hosting modern frontend and full-stack web applications. </a:t>
            </a:r>
            <a:r>
              <a:rPr lang="en-US" sz="1800" dirty="0" err="1">
                <a:latin typeface="Times New Roman" panose="02020603050405020304" pitchFamily="18" charset="0"/>
                <a:cs typeface="Times New Roman" panose="02020603050405020304" pitchFamily="18" charset="0"/>
              </a:rPr>
              <a:t>Vercel</a:t>
            </a:r>
            <a:r>
              <a:rPr lang="en-US" sz="1800" dirty="0">
                <a:latin typeface="Times New Roman" panose="02020603050405020304" pitchFamily="18" charset="0"/>
                <a:cs typeface="Times New Roman" panose="02020603050405020304" pitchFamily="18" charset="0"/>
              </a:rPr>
              <a:t> offers seamless integration with GitHub repositories, automated builds on push, and rapid global content delivery, making it ideal for React-based projects like Float Nirvana.</a:t>
            </a:r>
          </a:p>
          <a:p>
            <a:r>
              <a:rPr lang="en-US" sz="1800" b="1" dirty="0">
                <a:latin typeface="Times New Roman" panose="02020603050405020304" pitchFamily="18" charset="0"/>
                <a:cs typeface="Times New Roman" panose="02020603050405020304" pitchFamily="18" charset="0"/>
              </a:rPr>
              <a:t>Deployment Process Overview:</a:t>
            </a:r>
          </a:p>
          <a:p>
            <a:r>
              <a:rPr lang="en-US" sz="1800" dirty="0">
                <a:latin typeface="Times New Roman" panose="02020603050405020304" pitchFamily="18" charset="0"/>
                <a:cs typeface="Times New Roman" panose="02020603050405020304" pitchFamily="18" charset="0"/>
              </a:rPr>
              <a:t>Connected the project repository to </a:t>
            </a:r>
            <a:r>
              <a:rPr lang="en-US" sz="1800" dirty="0" err="1">
                <a:latin typeface="Times New Roman" panose="02020603050405020304" pitchFamily="18" charset="0"/>
                <a:cs typeface="Times New Roman" panose="02020603050405020304" pitchFamily="18" charset="0"/>
              </a:rPr>
              <a:t>Vercel</a:t>
            </a:r>
            <a:r>
              <a:rPr lang="en-US" sz="1800" dirty="0">
                <a:latin typeface="Times New Roman" panose="02020603050405020304" pitchFamily="18" charset="0"/>
                <a:cs typeface="Times New Roman" panose="02020603050405020304" pitchFamily="18" charset="0"/>
              </a:rPr>
              <a:t> via GitHub integration.</a:t>
            </a:r>
          </a:p>
          <a:p>
            <a:r>
              <a:rPr lang="en-US" sz="1800" dirty="0">
                <a:latin typeface="Times New Roman" panose="02020603050405020304" pitchFamily="18" charset="0"/>
                <a:cs typeface="Times New Roman" panose="02020603050405020304" pitchFamily="18" charset="0"/>
              </a:rPr>
              <a:t>Configured build settings for both the frontend (React/</a:t>
            </a:r>
            <a:r>
              <a:rPr lang="en-US" sz="1800" dirty="0" err="1">
                <a:latin typeface="Times New Roman" panose="02020603050405020304" pitchFamily="18" charset="0"/>
                <a:cs typeface="Times New Roman" panose="02020603050405020304" pitchFamily="18" charset="0"/>
              </a:rPr>
              <a:t>Vite</a:t>
            </a:r>
            <a:r>
              <a:rPr lang="en-US" sz="1800" dirty="0">
                <a:latin typeface="Times New Roman" panose="02020603050405020304" pitchFamily="18" charset="0"/>
                <a:cs typeface="Times New Roman" panose="02020603050405020304" pitchFamily="18" charset="0"/>
              </a:rPr>
              <a:t>) and backend as needed (API routes or separate backend deployment if required).</a:t>
            </a:r>
          </a:p>
          <a:p>
            <a:r>
              <a:rPr lang="en-US" sz="1800" dirty="0">
                <a:latin typeface="Times New Roman" panose="02020603050405020304" pitchFamily="18" charset="0"/>
                <a:cs typeface="Times New Roman" panose="02020603050405020304" pitchFamily="18" charset="0"/>
              </a:rPr>
              <a:t>Set up necessary environment variables (API base URLs, authentication secrets, etc.).</a:t>
            </a:r>
          </a:p>
          <a:p>
            <a:r>
              <a:rPr lang="en-US" sz="1800" dirty="0">
                <a:latin typeface="Times New Roman" panose="02020603050405020304" pitchFamily="18" charset="0"/>
                <a:cs typeface="Times New Roman" panose="02020603050405020304" pitchFamily="18" charset="0"/>
              </a:rPr>
              <a:t>Deployed the application, allowing </a:t>
            </a:r>
            <a:r>
              <a:rPr lang="en-US" sz="1800" dirty="0" err="1">
                <a:latin typeface="Times New Roman" panose="02020603050405020304" pitchFamily="18" charset="0"/>
                <a:cs typeface="Times New Roman" panose="02020603050405020304" pitchFamily="18" charset="0"/>
              </a:rPr>
              <a:t>Vercel</a:t>
            </a:r>
            <a:r>
              <a:rPr lang="en-US" sz="1800" dirty="0">
                <a:latin typeface="Times New Roman" panose="02020603050405020304" pitchFamily="18" charset="0"/>
                <a:cs typeface="Times New Roman" panose="02020603050405020304" pitchFamily="18" charset="0"/>
              </a:rPr>
              <a:t> to build and host the static frontend and manage any configured </a:t>
            </a:r>
            <a:r>
              <a:rPr lang="en-US" sz="1800" dirty="0" err="1">
                <a:latin typeface="Times New Roman" panose="02020603050405020304" pitchFamily="18" charset="0"/>
                <a:cs typeface="Times New Roman" panose="02020603050405020304" pitchFamily="18" charset="0"/>
              </a:rPr>
              <a:t>serverless</a:t>
            </a:r>
            <a:r>
              <a:rPr lang="en-US" sz="1800" dirty="0">
                <a:latin typeface="Times New Roman" panose="02020603050405020304" pitchFamily="18" charset="0"/>
                <a:cs typeface="Times New Roman" panose="02020603050405020304" pitchFamily="18" charset="0"/>
              </a:rPr>
              <a:t> API endpoints.</a:t>
            </a:r>
          </a:p>
          <a:p>
            <a:r>
              <a:rPr lang="en-US" sz="1800" dirty="0">
                <a:latin typeface="Times New Roman" panose="02020603050405020304" pitchFamily="18" charset="0"/>
                <a:cs typeface="Times New Roman" panose="02020603050405020304" pitchFamily="18" charset="0"/>
              </a:rPr>
              <a:t>Verified that all main features—including float session booking, user authentication, real-time notifications, and the admin dashboard—are accessible from the live URL</a:t>
            </a:r>
            <a:r>
              <a:rPr lang="en-US" sz="1800" dirty="0" smtClean="0">
                <a:latin typeface="Times New Roman" panose="02020603050405020304" pitchFamily="18" charset="0"/>
                <a:cs typeface="Times New Roman" panose="02020603050405020304" pitchFamily="18" charset="0"/>
              </a:rPr>
              <a:t>.</a:t>
            </a:r>
          </a:p>
          <a:p>
            <a:r>
              <a:rPr lang="en-US" sz="1800" b="1" dirty="0">
                <a:latin typeface="Times New Roman" panose="02020603050405020304" pitchFamily="18" charset="0"/>
                <a:cs typeface="Times New Roman" panose="02020603050405020304" pitchFamily="18" charset="0"/>
              </a:rPr>
              <a:t>Live Application Link: </a:t>
            </a:r>
            <a:r>
              <a:rPr lang="en-US" sz="1800" dirty="0">
                <a:latin typeface="Times New Roman" panose="02020603050405020304" pitchFamily="18" charset="0"/>
                <a:cs typeface="Times New Roman" panose="02020603050405020304" pitchFamily="18" charset="0"/>
              </a:rPr>
              <a:t>https://float-nirvana.vercel.app/</a:t>
            </a:r>
            <a:endParaRPr lang="en-US" sz="1800" dirty="0" smtClean="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05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Results and code</a:t>
            </a:r>
            <a:endParaRPr lang="en-US" dirty="0"/>
          </a:p>
        </p:txBody>
      </p:sp>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l="325" t="4888" r="1299" b="5870"/>
          <a:stretch/>
        </p:blipFill>
        <p:spPr>
          <a:xfrm>
            <a:off x="1029062" y="1232453"/>
            <a:ext cx="4839893" cy="2705066"/>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063" t="10986" r="35446" b="6211"/>
          <a:stretch/>
        </p:blipFill>
        <p:spPr>
          <a:xfrm>
            <a:off x="6080034" y="401217"/>
            <a:ext cx="2336178" cy="562636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656" t="5178" r="1274" b="9223"/>
          <a:stretch/>
        </p:blipFill>
        <p:spPr>
          <a:xfrm>
            <a:off x="1029062" y="4058818"/>
            <a:ext cx="4839893" cy="2640561"/>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35281" r="33801"/>
          <a:stretch/>
        </p:blipFill>
        <p:spPr>
          <a:xfrm>
            <a:off x="8289110" y="155221"/>
            <a:ext cx="3769568" cy="6314296"/>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41" t="4898" b="6122"/>
          <a:stretch/>
        </p:blipFill>
        <p:spPr>
          <a:xfrm>
            <a:off x="562530" y="555302"/>
            <a:ext cx="4895880" cy="281839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07" t="13197" r="9771" b="12926"/>
          <a:stretch/>
        </p:blipFill>
        <p:spPr>
          <a:xfrm>
            <a:off x="5701005" y="555302"/>
            <a:ext cx="5689452" cy="281839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05" t="10612" r="4719" b="8299"/>
          <a:stretch/>
        </p:blipFill>
        <p:spPr>
          <a:xfrm>
            <a:off x="634482" y="3536303"/>
            <a:ext cx="4823928" cy="3004456"/>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7119" t="10884" r="8852" b="7891"/>
          <a:stretch/>
        </p:blipFill>
        <p:spPr>
          <a:xfrm>
            <a:off x="5701005" y="3536303"/>
            <a:ext cx="5551714" cy="3013789"/>
          </a:xfrm>
          <a:prstGeom prst="rect">
            <a:avLst/>
          </a:prstGeom>
        </p:spPr>
      </p:pic>
    </p:spTree>
    <p:extLst>
      <p:ext uri="{BB962C8B-B14F-4D97-AF65-F5344CB8AC3E}">
        <p14:creationId xmlns:p14="http://schemas.microsoft.com/office/powerpoint/2010/main" val="314452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73" t="6286" r="2422" b="5471"/>
          <a:stretch/>
        </p:blipFill>
        <p:spPr>
          <a:xfrm>
            <a:off x="410547" y="662474"/>
            <a:ext cx="5225143" cy="3142643"/>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3" t="7754" r="2270" b="5850"/>
          <a:stretch/>
        </p:blipFill>
        <p:spPr>
          <a:xfrm>
            <a:off x="5719665" y="662473"/>
            <a:ext cx="6148874" cy="314264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3" t="5714" r="1122" b="6939"/>
          <a:stretch/>
        </p:blipFill>
        <p:spPr>
          <a:xfrm>
            <a:off x="410547" y="3890867"/>
            <a:ext cx="5225143" cy="2827174"/>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689" t="13469" b="7211"/>
          <a:stretch/>
        </p:blipFill>
        <p:spPr>
          <a:xfrm>
            <a:off x="5719665" y="3890867"/>
            <a:ext cx="6148874" cy="2761862"/>
          </a:xfrm>
          <a:prstGeom prst="rect">
            <a:avLst/>
          </a:prstGeom>
        </p:spPr>
      </p:pic>
    </p:spTree>
    <p:extLst>
      <p:ext uri="{BB962C8B-B14F-4D97-AF65-F5344CB8AC3E}">
        <p14:creationId xmlns:p14="http://schemas.microsoft.com/office/powerpoint/2010/main" val="100101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6" t="7211" r="4719" b="5579"/>
          <a:stretch/>
        </p:blipFill>
        <p:spPr>
          <a:xfrm>
            <a:off x="410547" y="569167"/>
            <a:ext cx="6055567" cy="38815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56" t="6394" r="4183" b="6939"/>
          <a:stretch/>
        </p:blipFill>
        <p:spPr>
          <a:xfrm>
            <a:off x="6466114" y="634483"/>
            <a:ext cx="5635690" cy="3816220"/>
          </a:xfrm>
          <a:prstGeom prst="rect">
            <a:avLst/>
          </a:prstGeom>
        </p:spPr>
      </p:pic>
      <p:sp>
        <p:nvSpPr>
          <p:cNvPr id="7" name="TextBox 6">
            <a:hlinkClick r:id="rId4" action="ppaction://hlinkpres?slideindex=1&amp;slidetitle="/>
          </p:cNvPr>
          <p:cNvSpPr txBox="1"/>
          <p:nvPr/>
        </p:nvSpPr>
        <p:spPr>
          <a:xfrm>
            <a:off x="774441" y="5038531"/>
            <a:ext cx="7585788"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GitHub </a:t>
            </a:r>
            <a:r>
              <a:rPr lang="en-IN" sz="2000" dirty="0">
                <a:latin typeface="Times New Roman" panose="02020603050405020304" pitchFamily="18" charset="0"/>
                <a:cs typeface="Times New Roman" panose="02020603050405020304" pitchFamily="18" charset="0"/>
              </a:rPr>
              <a:t>Repository : </a:t>
            </a:r>
            <a:r>
              <a:rPr lang="en-IN" sz="2000" dirty="0">
                <a:latin typeface="Times New Roman" panose="02020603050405020304" pitchFamily="18" charset="0"/>
                <a:cs typeface="Times New Roman" panose="02020603050405020304" pitchFamily="18" charset="0"/>
                <a:hlinkClick r:id="rId5"/>
              </a:rPr>
              <a:t>https://github.com/kolli-chitra123/float-nirvana.git</a:t>
            </a:r>
            <a:endParaRPr lang="en-IN"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578498" y="4889241"/>
            <a:ext cx="8285584" cy="1035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9141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 t="14014" r="2195" b="6123"/>
          <a:stretch/>
        </p:blipFill>
        <p:spPr>
          <a:xfrm>
            <a:off x="457200" y="1106450"/>
            <a:ext cx="5495731" cy="270044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261" t="12245" r="8853" b="14421"/>
          <a:stretch/>
        </p:blipFill>
        <p:spPr>
          <a:xfrm>
            <a:off x="6064898" y="1106449"/>
            <a:ext cx="5486400" cy="2700442"/>
          </a:xfrm>
          <a:prstGeom prst="rect">
            <a:avLst/>
          </a:prstGeom>
        </p:spPr>
      </p:pic>
      <p:sp>
        <p:nvSpPr>
          <p:cNvPr id="6" name="TextBox 5"/>
          <p:cNvSpPr txBox="1"/>
          <p:nvPr/>
        </p:nvSpPr>
        <p:spPr>
          <a:xfrm>
            <a:off x="569167" y="737118"/>
            <a:ext cx="5383764" cy="369332"/>
          </a:xfrm>
          <a:prstGeom prst="rect">
            <a:avLst/>
          </a:prstGeom>
          <a:noFill/>
        </p:spPr>
        <p:txBody>
          <a:bodyPr wrap="square" rtlCol="0">
            <a:spAutoFit/>
          </a:bodyPr>
          <a:lstStyle/>
          <a:p>
            <a:r>
              <a:rPr lang="en-IN" b="1" dirty="0" smtClean="0">
                <a:latin typeface="Times New Roman" panose="02020603050405020304" pitchFamily="18" charset="0"/>
                <a:cs typeface="Times New Roman" panose="02020603050405020304" pitchFamily="18" charset="0"/>
              </a:rPr>
              <a:t>Database Screenshots: </a:t>
            </a:r>
            <a:r>
              <a:rPr lang="en-IN" b="1" dirty="0" err="1" smtClean="0">
                <a:latin typeface="Times New Roman" panose="02020603050405020304" pitchFamily="18" charset="0"/>
                <a:cs typeface="Times New Roman" panose="02020603050405020304" pitchFamily="18" charset="0"/>
              </a:rPr>
              <a:t>Mongodb</a:t>
            </a:r>
            <a:r>
              <a:rPr lang="en-IN" b="1" dirty="0" smtClean="0">
                <a:latin typeface="Times New Roman" panose="02020603050405020304" pitchFamily="18" charset="0"/>
                <a:cs typeface="Times New Roman" panose="02020603050405020304" pitchFamily="18" charset="0"/>
              </a:rPr>
              <a:t> Atlas</a:t>
            </a:r>
            <a:endParaRPr lang="en-IN"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2473" t="15783" r="3189" b="8570"/>
          <a:stretch/>
        </p:blipFill>
        <p:spPr>
          <a:xfrm>
            <a:off x="359227" y="3922752"/>
            <a:ext cx="5593703" cy="2644456"/>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9259" t="11836" r="3342" b="12245"/>
          <a:stretch/>
        </p:blipFill>
        <p:spPr>
          <a:xfrm>
            <a:off x="6134877" y="3806891"/>
            <a:ext cx="5416421" cy="2789852"/>
          </a:xfrm>
          <a:prstGeom prst="rect">
            <a:avLst/>
          </a:prstGeom>
        </p:spPr>
      </p:pic>
    </p:spTree>
    <p:extLst>
      <p:ext uri="{BB962C8B-B14F-4D97-AF65-F5344CB8AC3E}">
        <p14:creationId xmlns:p14="http://schemas.microsoft.com/office/powerpoint/2010/main" val="708026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Conclusion</a:t>
            </a:r>
            <a:endParaRPr lang="en-US" dirty="0"/>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581192" y="1436915"/>
            <a:ext cx="10945639" cy="5144926"/>
          </a:xfrm>
        </p:spPr>
        <p:txBody>
          <a:bodyPr>
            <a:normAutofit fontScale="92500" lnSpcReduction="10000"/>
          </a:bodyPr>
          <a:lstStyle/>
          <a:p>
            <a:r>
              <a:rPr lang="en-US" sz="1900" dirty="0">
                <a:latin typeface="Times New Roman" panose="02020603050405020304" pitchFamily="18" charset="0"/>
                <a:cs typeface="Times New Roman" panose="02020603050405020304" pitchFamily="18" charset="0"/>
              </a:rPr>
              <a:t>The main objective of the Float Nirvana project was to create a comprehensive, user-friendly web platform that addresses the fragmented access to float therapy and wellness services, streamlines booking and management for both users and providers, and offers advanced tools for administrators. The final application successfully meets these goals by providing a robust system that integrates session bookings, user authentication, a product marketplace, real-time notifications, support ticket management, and an admin dashboard with analytics—all powered by a modern full-stack architecture using React, Node.js/Express, and MongoDB.</a:t>
            </a:r>
          </a:p>
          <a:p>
            <a:r>
              <a:rPr lang="en-US" sz="1900" dirty="0">
                <a:latin typeface="Times New Roman" panose="02020603050405020304" pitchFamily="18" charset="0"/>
                <a:cs typeface="Times New Roman" panose="02020603050405020304" pitchFamily="18" charset="0"/>
              </a:rPr>
              <a:t>During development, several significant challenges arose, including ensuring real-time responsiveness of the booking system, maintaining rigorous security for user authentication and data privacy, and designing an intuitive yet powerful admin dashboard for business users. These were addressed by leveraging Socket.io for instant updates, implementing JWT-based authentication and role-based permissions, and adopting an iterative development process that incorporated continuous user feedback to refine the interface and workflows.</a:t>
            </a:r>
          </a:p>
          <a:p>
            <a:r>
              <a:rPr lang="en-US" sz="1900" dirty="0">
                <a:latin typeface="Times New Roman" panose="02020603050405020304" pitchFamily="18" charset="0"/>
                <a:cs typeface="Times New Roman" panose="02020603050405020304" pitchFamily="18" charset="0"/>
              </a:rPr>
              <a:t>Despite its strengths, the current system has some limitations. Full integration with a payment provider (such as Stripe) remains to be implemented, and the platform’s scalability for very high concurrent usage has not been tested in production. Future enhancements could include support for additional wellness modalities, expanded API integrations, mobile app interfaces, and more granular analytics. Nonetheless, Float Nirvana provides a strong foundation for accessible, modern wellness management and positions itself as a significant improvement over traditional, fragmented service models.</a:t>
            </a:r>
          </a:p>
          <a:p>
            <a:pPr marL="305435" indent="-305435"/>
            <a:endParaRPr lang="en-IN" sz="2800" dirty="0"/>
          </a:p>
        </p:txBody>
      </p:sp>
    </p:spTree>
    <p:extLst>
      <p:ext uri="{BB962C8B-B14F-4D97-AF65-F5344CB8AC3E}">
        <p14:creationId xmlns:p14="http://schemas.microsoft.com/office/powerpoint/2010/main" val="3183315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490149" y="1604865"/>
            <a:ext cx="11075137" cy="4846346"/>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Mobile Application Development: Building dedicated mobile apps for iOS and Android would offer users the convenience of booking and managing float therapy sessions on-the-go, enable push notifications, and support device-native features like biometric authentication or calendar integration.</a:t>
            </a:r>
          </a:p>
          <a:p>
            <a:r>
              <a:rPr lang="en-US" sz="1800" dirty="0">
                <a:latin typeface="Times New Roman" panose="02020603050405020304" pitchFamily="18" charset="0"/>
                <a:cs typeface="Times New Roman" panose="02020603050405020304" pitchFamily="18" charset="0"/>
              </a:rPr>
              <a:t>Advanced Payment Integration: Fully implementing secure and seamless payment gateways (such as Stripe, </a:t>
            </a:r>
            <a:r>
              <a:rPr lang="en-US" sz="1800" dirty="0" err="1">
                <a:latin typeface="Times New Roman" panose="02020603050405020304" pitchFamily="18" charset="0"/>
                <a:cs typeface="Times New Roman" panose="02020603050405020304" pitchFamily="18" charset="0"/>
              </a:rPr>
              <a:t>Razorpay</a:t>
            </a:r>
            <a:r>
              <a:rPr lang="en-US" sz="1800" dirty="0">
                <a:latin typeface="Times New Roman" panose="02020603050405020304" pitchFamily="18" charset="0"/>
                <a:cs typeface="Times New Roman" panose="02020603050405020304" pitchFamily="18" charset="0"/>
              </a:rPr>
              <a:t>, or PayPal) would allow immediate in-app purchases for bookings, products, and memberships, enhancing monetization and operational efficiency.</a:t>
            </a:r>
          </a:p>
          <a:p>
            <a:r>
              <a:rPr lang="en-US" sz="1800" dirty="0">
                <a:latin typeface="Times New Roman" panose="02020603050405020304" pitchFamily="18" charset="0"/>
                <a:cs typeface="Times New Roman" panose="02020603050405020304" pitchFamily="18" charset="0"/>
              </a:rPr>
              <a:t>AI-Powered Recommendations: Integrating machine learning algorithms could enable personalized session recommendations, targeted wellness content, or predictive scheduling based on user preferences, health goals, and historical data.</a:t>
            </a:r>
          </a:p>
          <a:p>
            <a:r>
              <a:rPr lang="en-US" sz="1800" dirty="0">
                <a:latin typeface="Times New Roman" panose="02020603050405020304" pitchFamily="18" charset="0"/>
                <a:cs typeface="Times New Roman" panose="02020603050405020304" pitchFamily="18" charset="0"/>
              </a:rPr>
              <a:t>Expanded Wellness Services: Extending the platform to include additional wellness modalities (e.g., yoga, meditation workshops, massage therapy) and enabling cross-service bookings would position the app as a broader holistic wellness ecosystem.</a:t>
            </a:r>
          </a:p>
          <a:p>
            <a:r>
              <a:rPr lang="en-US" sz="1800" dirty="0">
                <a:latin typeface="Times New Roman" panose="02020603050405020304" pitchFamily="18" charset="0"/>
                <a:cs typeface="Times New Roman" panose="02020603050405020304" pitchFamily="18" charset="0"/>
              </a:rPr>
              <a:t>Enhanced Real-Time Features: Leveraging real-time communication further for features like live chat support, instant promotions, and group booking synchronization would improve user engagement and support quality.</a:t>
            </a:r>
          </a:p>
          <a:p>
            <a:pPr marL="0" indent="0">
              <a:buNone/>
            </a:pPr>
            <a:endParaRPr lang="en-US" sz="2000" b="1"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838" y="886408"/>
            <a:ext cx="11050970" cy="5088942"/>
          </a:xfrm>
        </p:spPr>
        <p:txBody>
          <a:bodyPr>
            <a:noAutofit/>
          </a:bodyPr>
          <a:lstStyle/>
          <a:p>
            <a:r>
              <a:rPr lang="en-US" sz="1800" dirty="0">
                <a:latin typeface="Times New Roman" panose="02020603050405020304" pitchFamily="18" charset="0"/>
                <a:cs typeface="Times New Roman" panose="02020603050405020304" pitchFamily="18" charset="0"/>
              </a:rPr>
              <a:t>Scalability and Performance Improvements: Migrating to cloud-native infrastructure (like containerization and auto-scaling), implementing content delivery networks (CDNs), and optimizing database architectures would ensure smooth operation as user volume grows.</a:t>
            </a:r>
          </a:p>
          <a:p>
            <a:r>
              <a:rPr lang="en-US" sz="1800" dirty="0">
                <a:latin typeface="Times New Roman" panose="02020603050405020304" pitchFamily="18" charset="0"/>
                <a:cs typeface="Times New Roman" panose="02020603050405020304" pitchFamily="18" charset="0"/>
              </a:rPr>
              <a:t>User and Business Analytics: Providing deeper analytics for both clients (e.g., progress tracking, wellness insights) and administrators (e.g., advanced business intelligence dashboards) could help tailor offerings and improve service outcomes.</a:t>
            </a:r>
          </a:p>
          <a:p>
            <a:r>
              <a:rPr lang="en-US" sz="1800" dirty="0">
                <a:latin typeface="Times New Roman" panose="02020603050405020304" pitchFamily="18" charset="0"/>
                <a:cs typeface="Times New Roman" panose="02020603050405020304" pitchFamily="18" charset="0"/>
              </a:rPr>
              <a:t>Integration with Wearables and Health Apps: Connecting with health platforms (e.g., Apple Health, Google Fit, Fitbit) could allow users to synchronize wellness data, automate progress tracking, and receive tailored recommendations.</a:t>
            </a:r>
          </a:p>
          <a:p>
            <a:r>
              <a:rPr lang="en-US" sz="1800" dirty="0">
                <a:latin typeface="Times New Roman" panose="02020603050405020304" pitchFamily="18" charset="0"/>
                <a:cs typeface="Times New Roman" panose="02020603050405020304" pitchFamily="18" charset="0"/>
              </a:rPr>
              <a:t>Multilingual and Accessibility Support: Adding full multi-language capability and advanced accessibility features (WCAG compliance, voice control) would make the platform inclusive for a global community.</a:t>
            </a:r>
          </a:p>
          <a:p>
            <a:r>
              <a:rPr lang="en-US" sz="1800" dirty="0">
                <a:latin typeface="Times New Roman" panose="02020603050405020304" pitchFamily="18" charset="0"/>
                <a:cs typeface="Times New Roman" panose="02020603050405020304" pitchFamily="18" charset="0"/>
              </a:rPr>
              <a:t>Community and Social Features: Implementing user communities, forums, event management, and referral systems would foster social engagement and organic growth.</a:t>
            </a:r>
          </a:p>
          <a:p>
            <a:r>
              <a:rPr lang="en-US" sz="1800" dirty="0">
                <a:latin typeface="Times New Roman" panose="02020603050405020304" pitchFamily="18" charset="0"/>
                <a:cs typeface="Times New Roman" panose="02020603050405020304" pitchFamily="18" charset="0"/>
              </a:rPr>
              <a:t>These enhancements would greatly expand the reach, utility, and impact of the Float Nirvana platform, positioning it as a leading solution in the evolving digital wellness market.</a:t>
            </a:r>
          </a:p>
        </p:txBody>
      </p:sp>
    </p:spTree>
    <p:extLst>
      <p:ext uri="{BB962C8B-B14F-4D97-AF65-F5344CB8AC3E}">
        <p14:creationId xmlns:p14="http://schemas.microsoft.com/office/powerpoint/2010/main" val="242100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References</a:t>
            </a:r>
            <a:endParaRPr lang="en-US" dirty="0"/>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a:xfrm>
            <a:off x="629817" y="1437726"/>
            <a:ext cx="10932366" cy="5078801"/>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Feinstein, J. et al. “Examining the Short-Term Anxiolytic and Antidepressant Effect of Floatation-REST.” </a:t>
            </a:r>
            <a:r>
              <a:rPr lang="en-US" sz="1800" i="1" dirty="0" err="1">
                <a:latin typeface="Times New Roman" panose="02020603050405020304" pitchFamily="18" charset="0"/>
                <a:cs typeface="Times New Roman" panose="02020603050405020304" pitchFamily="18" charset="0"/>
              </a:rPr>
              <a:t>PLoS</a:t>
            </a:r>
            <a:r>
              <a:rPr lang="en-US" sz="1800" i="1" dirty="0">
                <a:latin typeface="Times New Roman" panose="02020603050405020304" pitchFamily="18" charset="0"/>
                <a:cs typeface="Times New Roman" panose="02020603050405020304" pitchFamily="18" charset="0"/>
              </a:rPr>
              <a:t> ONE</a:t>
            </a:r>
            <a:r>
              <a:rPr lang="en-US" sz="1800" dirty="0">
                <a:latin typeface="Times New Roman" panose="02020603050405020304" pitchFamily="18" charset="0"/>
                <a:cs typeface="Times New Roman" panose="02020603050405020304" pitchFamily="18" charset="0"/>
              </a:rPr>
              <a:t>, 2018.</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 foundational research study into the clinical benefits of floatation (sensory deprivation) therapy, supporting the core wellness use case of the application.</a:t>
            </a:r>
          </a:p>
          <a:p>
            <a:r>
              <a:rPr lang="en-US" sz="1800" dirty="0">
                <a:latin typeface="Times New Roman" panose="02020603050405020304" pitchFamily="18" charset="0"/>
                <a:cs typeface="Times New Roman" panose="02020603050405020304" pitchFamily="18" charset="0"/>
              </a:rPr>
              <a:t>React Official Documentation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Comprehensive guide to building modern user interfaces with React, instrumental in creating the frontend of the platform.</a:t>
            </a:r>
          </a:p>
          <a:p>
            <a:r>
              <a:rPr lang="en-US" sz="1800" dirty="0">
                <a:latin typeface="Times New Roman" panose="02020603050405020304" pitchFamily="18" charset="0"/>
                <a:cs typeface="Times New Roman" panose="02020603050405020304" pitchFamily="18" charset="0"/>
              </a:rPr>
              <a:t>Node.js Documentation and Express.js Guide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Essential resources for designing and implementing the backend API and server-side logic.</a:t>
            </a:r>
          </a:p>
          <a:p>
            <a:r>
              <a:rPr lang="en-US" sz="1800" dirty="0">
                <a:latin typeface="Times New Roman" panose="02020603050405020304" pitchFamily="18" charset="0"/>
                <a:cs typeface="Times New Roman" panose="02020603050405020304" pitchFamily="18" charset="0"/>
              </a:rPr>
              <a:t>MongoDB Atlas Documentation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Detailed documentation on deploying, modeling, and managing a cloud-hosted NoSQL database for application data.</a:t>
            </a:r>
          </a:p>
          <a:p>
            <a:r>
              <a:rPr lang="en-US" sz="1800" dirty="0">
                <a:latin typeface="Times New Roman" panose="02020603050405020304" pitchFamily="18" charset="0"/>
                <a:cs typeface="Times New Roman" panose="02020603050405020304" pitchFamily="18" charset="0"/>
              </a:rPr>
              <a:t>Socket.IO Handbook</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Official handbook for adding real-time features (such as notifications and support ticket updates) to the application.</a:t>
            </a:r>
          </a:p>
          <a:p>
            <a:pPr marL="305435" indent="-305435"/>
            <a:endParaRPr lang="en-IN" sz="2400" dirty="0"/>
          </a:p>
        </p:txBody>
      </p:sp>
    </p:spTree>
    <p:extLst>
      <p:ext uri="{BB962C8B-B14F-4D97-AF65-F5344CB8AC3E}">
        <p14:creationId xmlns:p14="http://schemas.microsoft.com/office/powerpoint/2010/main" val="72895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43072" y="1620187"/>
            <a:ext cx="11029615" cy="4673324"/>
          </a:xfrm>
        </p:spPr>
        <p:txBody>
          <a:bodyPr>
            <a:normAutofit fontScale="92500" lnSpcReduction="20000"/>
          </a:bodyPr>
          <a:lstStyle/>
          <a:p>
            <a:pPr marL="305435" indent="-305435"/>
            <a:r>
              <a:rPr lang="en-US" sz="1900" dirty="0">
                <a:latin typeface="Times New Roman" panose="02020603050405020304" pitchFamily="18" charset="0"/>
                <a:cs typeface="Times New Roman" panose="02020603050405020304" pitchFamily="18" charset="0"/>
              </a:rPr>
              <a:t>In today’s fast-paced and stressful world, many individuals suffer from anxiety, mental fatigue, and reduced well-being, impacting their quality of life. </a:t>
            </a:r>
            <a:endParaRPr lang="en-US" sz="1900" dirty="0" smtClean="0">
              <a:latin typeface="Times New Roman" panose="02020603050405020304" pitchFamily="18" charset="0"/>
              <a:cs typeface="Times New Roman" panose="02020603050405020304" pitchFamily="18" charset="0"/>
            </a:endParaRPr>
          </a:p>
          <a:p>
            <a:pPr marL="305435" indent="-305435"/>
            <a:r>
              <a:rPr lang="en-US" sz="1900" dirty="0" smtClean="0">
                <a:latin typeface="Times New Roman" panose="02020603050405020304" pitchFamily="18" charset="0"/>
                <a:cs typeface="Times New Roman" panose="02020603050405020304" pitchFamily="18" charset="0"/>
              </a:rPr>
              <a:t>Traditional </a:t>
            </a:r>
            <a:r>
              <a:rPr lang="en-US" sz="1900" dirty="0">
                <a:latin typeface="Times New Roman" panose="02020603050405020304" pitchFamily="18" charset="0"/>
                <a:cs typeface="Times New Roman" panose="02020603050405020304" pitchFamily="18" charset="0"/>
              </a:rPr>
              <a:t>wellness practices often require significant time, commitment, and financial resources, making them inaccessible for many people. </a:t>
            </a:r>
            <a:endParaRPr lang="en-US" sz="1900" dirty="0" smtClean="0">
              <a:latin typeface="Times New Roman" panose="02020603050405020304" pitchFamily="18" charset="0"/>
              <a:cs typeface="Times New Roman" panose="02020603050405020304" pitchFamily="18" charset="0"/>
            </a:endParaRPr>
          </a:p>
          <a:p>
            <a:pPr marL="305435" indent="-305435"/>
            <a:r>
              <a:rPr lang="en-US" sz="1900" dirty="0" smtClean="0">
                <a:latin typeface="Times New Roman" panose="02020603050405020304" pitchFamily="18" charset="0"/>
                <a:cs typeface="Times New Roman" panose="02020603050405020304" pitchFamily="18" charset="0"/>
              </a:rPr>
              <a:t>Although </a:t>
            </a:r>
            <a:r>
              <a:rPr lang="en-US" sz="1900" dirty="0">
                <a:latin typeface="Times New Roman" panose="02020603050405020304" pitchFamily="18" charset="0"/>
                <a:cs typeface="Times New Roman" panose="02020603050405020304" pitchFamily="18" charset="0"/>
              </a:rPr>
              <a:t>sensory deprivation therapy (float therapy) provides quick and evidence-based benefits such as stress relief, improved sleep, and mental clarity, access to these services is currently fragmented and difficult to navigate. </a:t>
            </a:r>
            <a:endParaRPr lang="en-US" sz="1900" dirty="0" smtClean="0">
              <a:latin typeface="Times New Roman" panose="02020603050405020304" pitchFamily="18" charset="0"/>
              <a:cs typeface="Times New Roman" panose="02020603050405020304" pitchFamily="18" charset="0"/>
            </a:endParaRPr>
          </a:p>
          <a:p>
            <a:pPr marL="305435" indent="-305435"/>
            <a:r>
              <a:rPr lang="en-US" sz="1900" dirty="0" smtClean="0">
                <a:latin typeface="Times New Roman" panose="02020603050405020304" pitchFamily="18" charset="0"/>
                <a:cs typeface="Times New Roman" panose="02020603050405020304" pitchFamily="18" charset="0"/>
              </a:rPr>
              <a:t>Additionally</a:t>
            </a:r>
            <a:r>
              <a:rPr lang="en-US" sz="1900" dirty="0">
                <a:latin typeface="Times New Roman" panose="02020603050405020304" pitchFamily="18" charset="0"/>
                <a:cs typeface="Times New Roman" panose="02020603050405020304" pitchFamily="18" charset="0"/>
              </a:rPr>
              <a:t>, float therapy providers face challenges in efficiently managing bookings and reaching potential clients. </a:t>
            </a:r>
            <a:endParaRPr lang="en-US" sz="1900" dirty="0" smtClean="0">
              <a:latin typeface="Times New Roman" panose="02020603050405020304" pitchFamily="18" charset="0"/>
              <a:cs typeface="Times New Roman" panose="02020603050405020304" pitchFamily="18" charset="0"/>
            </a:endParaRPr>
          </a:p>
          <a:p>
            <a:pPr marL="305435" indent="-305435"/>
            <a:r>
              <a:rPr lang="en-US" sz="1900" dirty="0" smtClean="0">
                <a:latin typeface="Times New Roman" panose="02020603050405020304" pitchFamily="18" charset="0"/>
                <a:cs typeface="Times New Roman" panose="02020603050405020304" pitchFamily="18" charset="0"/>
              </a:rPr>
              <a:t>These </a:t>
            </a:r>
            <a:r>
              <a:rPr lang="en-US" sz="1900" dirty="0">
                <a:latin typeface="Times New Roman" panose="02020603050405020304" pitchFamily="18" charset="0"/>
                <a:cs typeface="Times New Roman" panose="02020603050405020304" pitchFamily="18" charset="0"/>
              </a:rPr>
              <a:t>barriers prevent both users and providers from maximizing the positive impact float therapy can have on mental and physical health, limiting its broader adoption and societal benefit</a:t>
            </a:r>
            <a:r>
              <a:rPr lang="en-US" sz="1900" dirty="0" smtClean="0">
                <a:latin typeface="Times New Roman" panose="02020603050405020304" pitchFamily="18" charset="0"/>
                <a:cs typeface="Times New Roman" panose="02020603050405020304" pitchFamily="18" charset="0"/>
              </a:rPr>
              <a:t>.</a:t>
            </a:r>
            <a:endParaRPr lang="en-IN"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Many potential users lack reliable information about local float therapy options, pricing, and session availability, which leads to confusion and reduced engagement.</a:t>
            </a:r>
          </a:p>
          <a:p>
            <a:r>
              <a:rPr lang="en-US" sz="1900" dirty="0">
                <a:latin typeface="Times New Roman" panose="02020603050405020304" pitchFamily="18" charset="0"/>
                <a:cs typeface="Times New Roman" panose="02020603050405020304" pitchFamily="18" charset="0"/>
              </a:rPr>
              <a:t>The absence of a unified, digital platform restricts collaboration among wellness providers and limits opportunities to offer bundled or complementary wellness services, further hampering the industry’s growth.</a:t>
            </a:r>
          </a:p>
          <a:p>
            <a:pPr marL="305435" indent="-305435"/>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42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System Architecture</a:t>
            </a:r>
          </a:p>
        </p:txBody>
      </p:sp>
      <p:pic>
        <p:nvPicPr>
          <p:cNvPr id="3" name="Content Placeholder 2"/>
          <p:cNvPicPr>
            <a:picLocks noGrp="1" noChangeAspect="1"/>
          </p:cNvPicPr>
          <p:nvPr>
            <p:ph idx="1"/>
          </p:nvPr>
        </p:nvPicPr>
        <p:blipFill rotWithShape="1">
          <a:blip r:embed="rId2"/>
          <a:srcRect l="-1" r="41" b="7667"/>
          <a:stretch/>
        </p:blipFill>
        <p:spPr>
          <a:xfrm>
            <a:off x="6722227" y="2020207"/>
            <a:ext cx="4959699" cy="4315279"/>
          </a:xfrm>
          <a:prstGeom prst="rect">
            <a:avLst/>
          </a:prstGeom>
        </p:spPr>
      </p:pic>
      <p:sp>
        <p:nvSpPr>
          <p:cNvPr id="4" name="TextBox 3"/>
          <p:cNvSpPr txBox="1"/>
          <p:nvPr/>
        </p:nvSpPr>
        <p:spPr>
          <a:xfrm>
            <a:off x="6722227" y="1446244"/>
            <a:ext cx="5538196" cy="954107"/>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Float Nirvana </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High</a:t>
            </a:r>
            <a:r>
              <a:rPr 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Level System Architecture</a:t>
            </a:r>
          </a:p>
          <a:p>
            <a:r>
              <a:rPr lang="en-US" dirty="0"/>
              <a:t/>
            </a:r>
            <a:br>
              <a:rPr lang="en-US" dirty="0"/>
            </a:br>
            <a:endParaRPr lang="en-US" dirty="0"/>
          </a:p>
        </p:txBody>
      </p:sp>
      <p:sp>
        <p:nvSpPr>
          <p:cNvPr id="7" name="Rectangle 1"/>
          <p:cNvSpPr>
            <a:spLocks noChangeArrowheads="1"/>
          </p:cNvSpPr>
          <p:nvPr/>
        </p:nvSpPr>
        <p:spPr bwMode="auto">
          <a:xfrm>
            <a:off x="223935" y="1415700"/>
            <a:ext cx="656875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diagram shows the high-level architecture of the Float Nirvana platform.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It has two frontends: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Frontend</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Admin Dashboard</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both built with React.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Both frontends communicate with the backend via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REST API</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data and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backend is built with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Node.js and Express</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handles all business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backend uses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middleware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authentication, validation, and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Only the backend interacts directly with the database for secure data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Socket.io</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is used for real-time communication between the backend and frontends.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Real-time events include notifications, booking updates, and system alerts.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MongoDB Atlas</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is used as the database to store users, sessions, bookings, and more.</a:t>
            </a:r>
          </a:p>
        </p:txBody>
      </p:sp>
    </p:spTree>
    <p:extLst>
      <p:ext uri="{BB962C8B-B14F-4D97-AF65-F5344CB8AC3E}">
        <p14:creationId xmlns:p14="http://schemas.microsoft.com/office/powerpoint/2010/main" val="320202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64F53-CF1D-2AF7-319D-7EE8C51E0E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13141C-53FF-F3A6-873F-A62814FBF97A}"/>
              </a:ext>
            </a:extLst>
          </p:cNvPr>
          <p:cNvSpPr>
            <a:spLocks noGrp="1"/>
          </p:cNvSpPr>
          <p:nvPr>
            <p:ph type="title"/>
          </p:nvPr>
        </p:nvSpPr>
        <p:spPr>
          <a:xfrm>
            <a:off x="581192" y="662572"/>
            <a:ext cx="11029616" cy="530296"/>
          </a:xfrm>
        </p:spPr>
        <p:txBody>
          <a:bodyPr>
            <a:normAutofit fontScale="90000"/>
          </a:bodyPr>
          <a:lstStyle/>
          <a:p>
            <a:r>
              <a:rPr lang="en-US" sz="4400" b="1" dirty="0">
                <a:solidFill>
                  <a:schemeClr val="accent1"/>
                </a:solidFill>
                <a:latin typeface="Arial"/>
                <a:ea typeface="+mj-lt"/>
                <a:cs typeface="Arial"/>
              </a:rPr>
              <a:t>Technology Stack</a:t>
            </a:r>
          </a:p>
        </p:txBody>
      </p:sp>
      <p:sp>
        <p:nvSpPr>
          <p:cNvPr id="8" name="TextBox 7"/>
          <p:cNvSpPr txBox="1"/>
          <p:nvPr/>
        </p:nvSpPr>
        <p:spPr>
          <a:xfrm>
            <a:off x="908178" y="1884783"/>
            <a:ext cx="5187822" cy="369331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1. Frontend:</a:t>
            </a:r>
          </a:p>
          <a:p>
            <a:r>
              <a:rPr lang="en-IN" b="1" dirty="0">
                <a:latin typeface="Times New Roman" panose="02020603050405020304" pitchFamily="18" charset="0"/>
                <a:cs typeface="Times New Roman" panose="02020603050405020304" pitchFamily="18" charset="0"/>
              </a:rPr>
              <a:t>Languages: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TypeScript</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JavaScript (ES2020 compatible)</a:t>
            </a:r>
          </a:p>
          <a:p>
            <a:r>
              <a:rPr lang="en-IN" b="1" dirty="0">
                <a:latin typeface="Times New Roman" panose="02020603050405020304" pitchFamily="18" charset="0"/>
                <a:cs typeface="Times New Roman" panose="02020603050405020304" pitchFamily="18" charset="0"/>
              </a:rPr>
              <a:t>Framework &amp; Libraries: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React 18 (with React JSX)</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React Router (for client-side routing)</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Tailwind CSS (utility-first CSS framework for styling)</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Framer Motion (for animations)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Socket.io Client (for real-time communication)</a:t>
            </a:r>
          </a:p>
          <a:p>
            <a:pPr marL="742950" lvl="1"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Vite</a:t>
            </a:r>
            <a:r>
              <a:rPr lang="en-IN" dirty="0">
                <a:latin typeface="Times New Roman" panose="02020603050405020304" pitchFamily="18" charset="0"/>
                <a:cs typeface="Times New Roman" panose="02020603050405020304" pitchFamily="18" charset="0"/>
              </a:rPr>
              <a:t> (build tool and development server)</a:t>
            </a:r>
          </a:p>
        </p:txBody>
      </p:sp>
      <p:sp>
        <p:nvSpPr>
          <p:cNvPr id="10" name="TextBox 9"/>
          <p:cNvSpPr txBox="1"/>
          <p:nvPr/>
        </p:nvSpPr>
        <p:spPr>
          <a:xfrm>
            <a:off x="6484775" y="2023282"/>
            <a:ext cx="4954556" cy="341632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2. Backend:</a:t>
            </a:r>
          </a:p>
          <a:p>
            <a:r>
              <a:rPr lang="en-IN" b="1" dirty="0">
                <a:latin typeface="Times New Roman" panose="02020603050405020304" pitchFamily="18" charset="0"/>
                <a:cs typeface="Times New Roman" panose="02020603050405020304" pitchFamily="18" charset="0"/>
              </a:rPr>
              <a:t>Languages:</a:t>
            </a:r>
          </a:p>
          <a:p>
            <a:pPr lvl="1"/>
            <a:r>
              <a:rPr lang="en-IN" dirty="0">
                <a:latin typeface="Times New Roman" panose="02020603050405020304" pitchFamily="18" charset="0"/>
                <a:cs typeface="Times New Roman" panose="02020603050405020304" pitchFamily="18" charset="0"/>
              </a:rPr>
              <a:t>TypeScript / JavaScript (Node.js environment)</a:t>
            </a:r>
          </a:p>
          <a:p>
            <a:r>
              <a:rPr lang="en-IN" b="1" dirty="0">
                <a:latin typeface="Times New Roman" panose="02020603050405020304" pitchFamily="18" charset="0"/>
                <a:cs typeface="Times New Roman" panose="02020603050405020304" pitchFamily="18" charset="0"/>
              </a:rPr>
              <a:t>Framework &amp; Libraries:</a:t>
            </a:r>
          </a:p>
          <a:p>
            <a:pPr lvl="1"/>
            <a:r>
              <a:rPr lang="en-IN" dirty="0">
                <a:latin typeface="Times New Roman" panose="02020603050405020304" pitchFamily="18" charset="0"/>
                <a:cs typeface="Times New Roman" panose="02020603050405020304" pitchFamily="18" charset="0"/>
              </a:rPr>
              <a:t>Node.js with Express.js (web server and REST API framework)</a:t>
            </a:r>
          </a:p>
          <a:p>
            <a:pPr lvl="1"/>
            <a:r>
              <a:rPr lang="en-IN" dirty="0">
                <a:latin typeface="Times New Roman" panose="02020603050405020304" pitchFamily="18" charset="0"/>
                <a:cs typeface="Times New Roman" panose="02020603050405020304" pitchFamily="18" charset="0"/>
              </a:rPr>
              <a:t>Socket.io (WebSocket server for real-time features)</a:t>
            </a:r>
          </a:p>
          <a:p>
            <a:pPr lvl="1"/>
            <a:r>
              <a:rPr lang="en-IN" dirty="0">
                <a:latin typeface="Times New Roman" panose="02020603050405020304" pitchFamily="18" charset="0"/>
                <a:cs typeface="Times New Roman" panose="02020603050405020304" pitchFamily="18" charset="0"/>
              </a:rPr>
              <a:t>Mongoose (MongoDB ODM for data modeling and schema management)</a:t>
            </a:r>
          </a:p>
          <a:p>
            <a:pPr lvl="1"/>
            <a:r>
              <a:rPr lang="en-IN" dirty="0">
                <a:latin typeface="Times New Roman" panose="02020603050405020304" pitchFamily="18" charset="0"/>
                <a:cs typeface="Times New Roman" panose="02020603050405020304" pitchFamily="18" charset="0"/>
              </a:rPr>
              <a:t>JWT (JSON Web Tokens for authentication)</a:t>
            </a:r>
          </a:p>
          <a:p>
            <a:pPr lvl="1"/>
            <a:r>
              <a:rPr lang="en-IN" dirty="0">
                <a:latin typeface="Times New Roman" panose="02020603050405020304" pitchFamily="18" charset="0"/>
                <a:cs typeface="Times New Roman" panose="02020603050405020304" pitchFamily="18" charset="0"/>
              </a:rPr>
              <a:t>bcryptjs (for password hashing and security)</a:t>
            </a:r>
          </a:p>
        </p:txBody>
      </p:sp>
    </p:spTree>
    <p:extLst>
      <p:ext uri="{BB962C8B-B14F-4D97-AF65-F5344CB8AC3E}">
        <p14:creationId xmlns:p14="http://schemas.microsoft.com/office/powerpoint/2010/main" val="263839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9837" y="1483567"/>
            <a:ext cx="8901404"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3. Database:</a:t>
            </a:r>
          </a:p>
          <a:p>
            <a:r>
              <a:rPr lang="en-IN" b="1" dirty="0">
                <a:latin typeface="Times New Roman" panose="02020603050405020304" pitchFamily="18" charset="0"/>
                <a:cs typeface="Times New Roman" panose="02020603050405020304" pitchFamily="18" charset="0"/>
              </a:rPr>
              <a:t>Database System:</a:t>
            </a:r>
          </a:p>
          <a:p>
            <a:pPr lvl="1"/>
            <a:r>
              <a:rPr lang="en-IN" dirty="0"/>
              <a:t>MongoDB Atlas (cloud-hosted NoSQL document database)</a:t>
            </a:r>
          </a:p>
        </p:txBody>
      </p:sp>
      <p:sp>
        <p:nvSpPr>
          <p:cNvPr id="8" name="TextBox 7"/>
          <p:cNvSpPr txBox="1"/>
          <p:nvPr/>
        </p:nvSpPr>
        <p:spPr>
          <a:xfrm>
            <a:off x="559837" y="3079102"/>
            <a:ext cx="8061649" cy="230832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 APIs and Third-party Services:</a:t>
            </a:r>
          </a:p>
          <a:p>
            <a:r>
              <a:rPr lang="en-US" b="1" dirty="0">
                <a:latin typeface="Times New Roman" panose="02020603050405020304" pitchFamily="18" charset="0"/>
                <a:cs typeface="Times New Roman" panose="02020603050405020304" pitchFamily="18" charset="0"/>
              </a:rPr>
              <a:t>Payments:</a:t>
            </a:r>
          </a:p>
          <a:p>
            <a:pPr lvl="1"/>
            <a:r>
              <a:rPr lang="en-US" dirty="0">
                <a:latin typeface="Times New Roman" panose="02020603050405020304" pitchFamily="18" charset="0"/>
                <a:cs typeface="Times New Roman" panose="02020603050405020304" pitchFamily="18" charset="0"/>
              </a:rPr>
              <a:t>Not explicitly mentioned as integrated in the current documentation (payment integration is "ready," but no specific payment API like Stripe is listed)</a:t>
            </a:r>
          </a:p>
          <a:p>
            <a:r>
              <a:rPr lang="en-US" b="1" dirty="0">
                <a:latin typeface="Times New Roman" panose="02020603050405020304" pitchFamily="18" charset="0"/>
                <a:cs typeface="Times New Roman" panose="02020603050405020304" pitchFamily="18" charset="0"/>
              </a:rPr>
              <a:t>Other APIs:</a:t>
            </a:r>
          </a:p>
          <a:p>
            <a:pPr lvl="1"/>
            <a:r>
              <a:rPr lang="en-US" dirty="0">
                <a:latin typeface="Times New Roman" panose="02020603050405020304" pitchFamily="18" charset="0"/>
                <a:cs typeface="Times New Roman" panose="02020603050405020304" pitchFamily="18" charset="0"/>
              </a:rPr>
              <a:t>Socket.io for real-time event communication between frontend and backend</a:t>
            </a:r>
          </a:p>
          <a:p>
            <a:pPr lvl="1"/>
            <a:r>
              <a:rPr lang="en-US" dirty="0">
                <a:latin typeface="Times New Roman" panose="02020603050405020304" pitchFamily="18" charset="0"/>
                <a:cs typeface="Times New Roman" panose="02020603050405020304" pitchFamily="18" charset="0"/>
              </a:rPr>
              <a:t>Potential integration with external services (e.g., email/</a:t>
            </a:r>
            <a:r>
              <a:rPr lang="en-US" dirty="0" err="1">
                <a:latin typeface="Times New Roman" panose="02020603050405020304" pitchFamily="18" charset="0"/>
                <a:cs typeface="Times New Roman" panose="02020603050405020304" pitchFamily="18" charset="0"/>
              </a:rPr>
              <a:t>sms</a:t>
            </a:r>
            <a:r>
              <a:rPr lang="en-US" dirty="0">
                <a:latin typeface="Times New Roman" panose="02020603050405020304" pitchFamily="18" charset="0"/>
                <a:cs typeface="Times New Roman" panose="02020603050405020304" pitchFamily="18" charset="0"/>
              </a:rPr>
              <a:t> notifications) not explicitly specified in the current docs</a:t>
            </a:r>
          </a:p>
        </p:txBody>
      </p:sp>
    </p:spTree>
    <p:extLst>
      <p:ext uri="{BB962C8B-B14F-4D97-AF65-F5344CB8AC3E}">
        <p14:creationId xmlns:p14="http://schemas.microsoft.com/office/powerpoint/2010/main" val="369665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a:ea typeface="+mj-lt"/>
                <a:cs typeface="Arial"/>
              </a:rPr>
              <a:t>Database Schema &amp; API Design</a:t>
            </a:r>
          </a:p>
        </p:txBody>
      </p:sp>
      <p:sp>
        <p:nvSpPr>
          <p:cNvPr id="8" name="Rectangle 2"/>
          <p:cNvSpPr>
            <a:spLocks noChangeArrowheads="1"/>
          </p:cNvSpPr>
          <p:nvPr/>
        </p:nvSpPr>
        <p:spPr bwMode="auto">
          <a:xfrm>
            <a:off x="581192" y="1232452"/>
            <a:ext cx="103536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project uses MongoDB Atlas, a NoSQL document database. The main collections and their fields, along with relationships, are described below.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Main Collections and Fields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345189950"/>
              </p:ext>
            </p:extLst>
          </p:nvPr>
        </p:nvGraphicFramePr>
        <p:xfrm>
          <a:off x="662473" y="2584579"/>
          <a:ext cx="10077062" cy="3629609"/>
        </p:xfrm>
        <a:graphic>
          <a:graphicData uri="http://schemas.openxmlformats.org/drawingml/2006/table">
            <a:tbl>
              <a:tblPr/>
              <a:tblGrid>
                <a:gridCol w="2360645">
                  <a:extLst>
                    <a:ext uri="{9D8B030D-6E8A-4147-A177-3AD203B41FA5}">
                      <a16:colId xmlns:a16="http://schemas.microsoft.com/office/drawing/2014/main" val="932786932"/>
                    </a:ext>
                  </a:extLst>
                </a:gridCol>
                <a:gridCol w="4292082">
                  <a:extLst>
                    <a:ext uri="{9D8B030D-6E8A-4147-A177-3AD203B41FA5}">
                      <a16:colId xmlns:a16="http://schemas.microsoft.com/office/drawing/2014/main" val="3590159072"/>
                    </a:ext>
                  </a:extLst>
                </a:gridCol>
                <a:gridCol w="3424335">
                  <a:extLst>
                    <a:ext uri="{9D8B030D-6E8A-4147-A177-3AD203B41FA5}">
                      <a16:colId xmlns:a16="http://schemas.microsoft.com/office/drawing/2014/main" val="859949079"/>
                    </a:ext>
                  </a:extLst>
                </a:gridCol>
              </a:tblGrid>
              <a:tr h="468100">
                <a:tc>
                  <a:txBody>
                    <a:bodyPr/>
                    <a:lstStyle/>
                    <a:p>
                      <a:pPr algn="l" fontAlgn="t" latinLnBrk="0"/>
                      <a:r>
                        <a:rPr lang="en-IN" sz="1800" b="1" dirty="0">
                          <a:effectLst/>
                          <a:latin typeface="Times New Roman" panose="02020603050405020304" pitchFamily="18" charset="0"/>
                          <a:cs typeface="Times New Roman" panose="02020603050405020304" pitchFamily="18" charset="0"/>
                        </a:rPr>
                        <a:t>Collection</a:t>
                      </a:r>
                    </a:p>
                  </a:txBody>
                  <a:tcPr marL="60179" marR="60179" marT="30089" marB="30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latinLnBrk="0"/>
                      <a:r>
                        <a:rPr lang="en-IN" sz="1800" b="1" dirty="0">
                          <a:effectLst/>
                          <a:latin typeface="Times New Roman" panose="02020603050405020304" pitchFamily="18" charset="0"/>
                          <a:cs typeface="Times New Roman" panose="02020603050405020304" pitchFamily="18" charset="0"/>
                        </a:rPr>
                        <a:t>Key Fields / Schema Overview</a:t>
                      </a:r>
                    </a:p>
                  </a:txBody>
                  <a:tcPr marL="60179" marR="60179" marT="30089" marB="30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latinLnBrk="0"/>
                      <a:r>
                        <a:rPr lang="en-IN" sz="1800" b="1" dirty="0">
                          <a:effectLst/>
                          <a:latin typeface="Times New Roman" panose="02020603050405020304" pitchFamily="18" charset="0"/>
                          <a:cs typeface="Times New Roman" panose="02020603050405020304" pitchFamily="18" charset="0"/>
                        </a:rPr>
                        <a:t>Description / Relationships</a:t>
                      </a:r>
                    </a:p>
                  </a:txBody>
                  <a:tcPr marL="60179" marR="60179" marT="30089" marB="300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302518"/>
                  </a:ext>
                </a:extLst>
              </a:tr>
              <a:tr h="1053836">
                <a:tc>
                  <a:txBody>
                    <a:bodyPr/>
                    <a:lstStyle/>
                    <a:p>
                      <a:pPr fontAlgn="base" latinLnBrk="0"/>
                      <a:r>
                        <a:rPr lang="en-IN" sz="1800" b="0" dirty="0">
                          <a:effectLst/>
                          <a:latin typeface="Times New Roman" panose="02020603050405020304" pitchFamily="18" charset="0"/>
                          <a:cs typeface="Times New Roman" panose="02020603050405020304" pitchFamily="18" charset="0"/>
                        </a:rPr>
                        <a:t>Users</a:t>
                      </a:r>
                      <a:endParaRPr lang="en-IN" sz="1800" dirty="0">
                        <a:effectLst/>
                        <a:latin typeface="Times New Roman" panose="02020603050405020304" pitchFamily="18" charset="0"/>
                        <a:cs typeface="Times New Roman" panose="02020603050405020304" pitchFamily="18" charset="0"/>
                      </a:endParaRP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_id, name, email, </a:t>
                      </a:r>
                      <a:r>
                        <a:rPr lang="en-IN" sz="1800" dirty="0" err="1">
                          <a:effectLst/>
                          <a:latin typeface="Times New Roman" panose="02020603050405020304" pitchFamily="18" charset="0"/>
                          <a:cs typeface="Times New Roman" panose="02020603050405020304" pitchFamily="18" charset="0"/>
                        </a:rPr>
                        <a:t>passwordHash</a:t>
                      </a:r>
                      <a:r>
                        <a:rPr lang="en-IN" sz="1800" dirty="0">
                          <a:effectLst/>
                          <a:latin typeface="Times New Roman" panose="02020603050405020304" pitchFamily="18" charset="0"/>
                          <a:cs typeface="Times New Roman" panose="02020603050405020304" pitchFamily="18" charset="0"/>
                        </a:rPr>
                        <a:t>, role (admin/user), </a:t>
                      </a:r>
                      <a:r>
                        <a:rPr lang="en-IN" sz="1800" dirty="0" err="1">
                          <a:effectLst/>
                          <a:latin typeface="Times New Roman" panose="02020603050405020304" pitchFamily="18" charset="0"/>
                          <a:cs typeface="Times New Roman" panose="02020603050405020304" pitchFamily="18" charset="0"/>
                        </a:rPr>
                        <a:t>profileInfo</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createdAt</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updatedAt</a:t>
                      </a:r>
                      <a:endParaRPr lang="en-IN" sz="1800" dirty="0">
                        <a:effectLst/>
                        <a:latin typeface="Times New Roman" panose="02020603050405020304" pitchFamily="18" charset="0"/>
                        <a:cs typeface="Times New Roman" panose="02020603050405020304" pitchFamily="18" charset="0"/>
                      </a:endParaRP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Stores user information. One-to-many with Bookings, Orders, </a:t>
                      </a:r>
                      <a:r>
                        <a:rPr lang="en-US" sz="1800" dirty="0" err="1">
                          <a:effectLst/>
                          <a:latin typeface="Times New Roman" panose="02020603050405020304" pitchFamily="18" charset="0"/>
                          <a:cs typeface="Times New Roman" panose="02020603050405020304" pitchFamily="18" charset="0"/>
                        </a:rPr>
                        <a:t>SupportTickets</a:t>
                      </a:r>
                      <a:r>
                        <a:rPr lang="en-US" sz="1800" dirty="0">
                          <a:effectLst/>
                          <a:latin typeface="Times New Roman" panose="02020603050405020304" pitchFamily="18" charset="0"/>
                          <a:cs typeface="Times New Roman" panose="02020603050405020304" pitchFamily="18" charset="0"/>
                        </a:rPr>
                        <a:t>, Activities</a:t>
                      </a: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4262614"/>
                  </a:ext>
                </a:extLst>
              </a:tr>
              <a:tr h="910132">
                <a:tc>
                  <a:txBody>
                    <a:bodyPr/>
                    <a:lstStyle/>
                    <a:p>
                      <a:pPr fontAlgn="base" latinLnBrk="0"/>
                      <a:r>
                        <a:rPr lang="en-IN" sz="1800" b="0">
                          <a:effectLst/>
                          <a:latin typeface="Times New Roman" panose="02020603050405020304" pitchFamily="18" charset="0"/>
                          <a:cs typeface="Times New Roman" panose="02020603050405020304" pitchFamily="18" charset="0"/>
                        </a:rPr>
                        <a:t>Sessions</a:t>
                      </a:r>
                      <a:endParaRPr lang="en-IN" sz="1800">
                        <a:effectLst/>
                        <a:latin typeface="Times New Roman" panose="02020603050405020304" pitchFamily="18" charset="0"/>
                        <a:cs typeface="Times New Roman" panose="02020603050405020304" pitchFamily="18" charset="0"/>
                      </a:endParaRP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_id, title, description, duration, price, availability, </a:t>
                      </a:r>
                      <a:r>
                        <a:rPr lang="en-US" sz="1800" dirty="0" err="1">
                          <a:effectLst/>
                          <a:latin typeface="Times New Roman" panose="02020603050405020304" pitchFamily="18" charset="0"/>
                          <a:cs typeface="Times New Roman" panose="02020603050405020304" pitchFamily="18" charset="0"/>
                        </a:rPr>
                        <a:t>createdAt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updatedAt</a:t>
                      </a:r>
                      <a:endParaRPr lang="en-US" sz="1800" dirty="0">
                        <a:effectLst/>
                        <a:latin typeface="Times New Roman" panose="02020603050405020304" pitchFamily="18" charset="0"/>
                        <a:cs typeface="Times New Roman" panose="02020603050405020304" pitchFamily="18" charset="0"/>
                      </a:endParaRP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Represents float therapy sessions available for booking</a:t>
                      </a: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617119"/>
                  </a:ext>
                </a:extLst>
              </a:tr>
              <a:tr h="1197541">
                <a:tc>
                  <a:txBody>
                    <a:bodyPr/>
                    <a:lstStyle/>
                    <a:p>
                      <a:pPr fontAlgn="base" latinLnBrk="0"/>
                      <a:r>
                        <a:rPr lang="en-IN" sz="1800" b="0" dirty="0">
                          <a:effectLst/>
                          <a:latin typeface="Times New Roman" panose="02020603050405020304" pitchFamily="18" charset="0"/>
                          <a:cs typeface="Times New Roman" panose="02020603050405020304" pitchFamily="18" charset="0"/>
                        </a:rPr>
                        <a:t>Bookings</a:t>
                      </a:r>
                      <a:endParaRPr lang="en-IN" sz="1800" dirty="0">
                        <a:effectLst/>
                        <a:latin typeface="Times New Roman" panose="02020603050405020304" pitchFamily="18" charset="0"/>
                        <a:cs typeface="Times New Roman" panose="02020603050405020304" pitchFamily="18" charset="0"/>
                      </a:endParaRP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a:effectLst/>
                          <a:latin typeface="Times New Roman" panose="02020603050405020304" pitchFamily="18" charset="0"/>
                          <a:cs typeface="Times New Roman" panose="02020603050405020304" pitchFamily="18" charset="0"/>
                        </a:rPr>
                        <a:t>_id, userId (ref Users), sessionId (ref Sessions), bookingDate, status (confirmed/pending/cancelled), createdAt</a:t>
                      </a: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Links users with session bookings</a:t>
                      </a:r>
                    </a:p>
                  </a:txBody>
                  <a:tcPr marL="60179" marR="60179" marT="30089" marB="300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0298479"/>
                  </a:ext>
                </a:extLst>
              </a:tr>
            </a:tbl>
          </a:graphicData>
        </a:graphic>
      </p:graphicFrame>
    </p:spTree>
    <p:extLst>
      <p:ext uri="{BB962C8B-B14F-4D97-AF65-F5344CB8AC3E}">
        <p14:creationId xmlns:p14="http://schemas.microsoft.com/office/powerpoint/2010/main" val="4154508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393573261"/>
              </p:ext>
            </p:extLst>
          </p:nvPr>
        </p:nvGraphicFramePr>
        <p:xfrm>
          <a:off x="727788" y="727752"/>
          <a:ext cx="10011747" cy="4573587"/>
        </p:xfrm>
        <a:graphic>
          <a:graphicData uri="http://schemas.openxmlformats.org/drawingml/2006/table">
            <a:tbl>
              <a:tblPr/>
              <a:tblGrid>
                <a:gridCol w="2360645">
                  <a:extLst>
                    <a:ext uri="{9D8B030D-6E8A-4147-A177-3AD203B41FA5}">
                      <a16:colId xmlns:a16="http://schemas.microsoft.com/office/drawing/2014/main" val="3131866164"/>
                    </a:ext>
                  </a:extLst>
                </a:gridCol>
                <a:gridCol w="4394718">
                  <a:extLst>
                    <a:ext uri="{9D8B030D-6E8A-4147-A177-3AD203B41FA5}">
                      <a16:colId xmlns:a16="http://schemas.microsoft.com/office/drawing/2014/main" val="3850285579"/>
                    </a:ext>
                  </a:extLst>
                </a:gridCol>
                <a:gridCol w="3256384">
                  <a:extLst>
                    <a:ext uri="{9D8B030D-6E8A-4147-A177-3AD203B41FA5}">
                      <a16:colId xmlns:a16="http://schemas.microsoft.com/office/drawing/2014/main" val="3002757119"/>
                    </a:ext>
                  </a:extLst>
                </a:gridCol>
              </a:tblGrid>
              <a:tr h="835559">
                <a:tc>
                  <a:txBody>
                    <a:bodyPr/>
                    <a:lstStyle/>
                    <a:p>
                      <a:pPr fontAlgn="base" latinLnBrk="0"/>
                      <a:r>
                        <a:rPr lang="en-IN" sz="1800" b="0" dirty="0">
                          <a:effectLst/>
                          <a:latin typeface="Times New Roman" panose="02020603050405020304" pitchFamily="18" charset="0"/>
                          <a:cs typeface="Times New Roman" panose="02020603050405020304" pitchFamily="18" charset="0"/>
                        </a:rPr>
                        <a:t>Products</a:t>
                      </a:r>
                      <a:endParaRPr lang="en-IN"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_id, name, description, price, </a:t>
                      </a:r>
                      <a:r>
                        <a:rPr lang="en-US" sz="1800" dirty="0" err="1">
                          <a:effectLst/>
                          <a:latin typeface="Times New Roman" panose="02020603050405020304" pitchFamily="18" charset="0"/>
                          <a:cs typeface="Times New Roman" panose="02020603050405020304" pitchFamily="18" charset="0"/>
                        </a:rPr>
                        <a:t>inventoryCount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createdAt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updatedAt</a:t>
                      </a:r>
                      <a:endParaRPr lang="en-US"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Items for sale in the marketplace</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599015"/>
                  </a:ext>
                </a:extLst>
              </a:tr>
              <a:tr h="1231350">
                <a:tc>
                  <a:txBody>
                    <a:bodyPr/>
                    <a:lstStyle/>
                    <a:p>
                      <a:pPr fontAlgn="base" latinLnBrk="0"/>
                      <a:r>
                        <a:rPr lang="en-IN" sz="1800" b="0" dirty="0">
                          <a:effectLst/>
                          <a:latin typeface="Times New Roman" panose="02020603050405020304" pitchFamily="18" charset="0"/>
                          <a:cs typeface="Times New Roman" panose="02020603050405020304" pitchFamily="18" charset="0"/>
                        </a:rPr>
                        <a:t>Orders</a:t>
                      </a:r>
                      <a:endParaRPr lang="en-IN"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_id, </a:t>
                      </a:r>
                      <a:r>
                        <a:rPr lang="en-IN" sz="1800" dirty="0" err="1">
                          <a:effectLst/>
                          <a:latin typeface="Times New Roman" panose="02020603050405020304" pitchFamily="18" charset="0"/>
                          <a:cs typeface="Times New Roman" panose="02020603050405020304" pitchFamily="18" charset="0"/>
                        </a:rPr>
                        <a:t>userId</a:t>
                      </a:r>
                      <a:r>
                        <a:rPr lang="en-IN" sz="1800" dirty="0">
                          <a:effectLst/>
                          <a:latin typeface="Times New Roman" panose="02020603050405020304" pitchFamily="18" charset="0"/>
                          <a:cs typeface="Times New Roman" panose="02020603050405020304" pitchFamily="18" charset="0"/>
                        </a:rPr>
                        <a:t> (ref Users), </a:t>
                      </a:r>
                      <a:r>
                        <a:rPr lang="en-IN" sz="1800" dirty="0" err="1">
                          <a:effectLst/>
                          <a:latin typeface="Times New Roman" panose="02020603050405020304" pitchFamily="18" charset="0"/>
                          <a:cs typeface="Times New Roman" panose="02020603050405020304" pitchFamily="18" charset="0"/>
                        </a:rPr>
                        <a:t>productList</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productId</a:t>
                      </a:r>
                      <a:r>
                        <a:rPr lang="en-IN" sz="1800" dirty="0">
                          <a:effectLst/>
                          <a:latin typeface="Times New Roman" panose="02020603050405020304" pitchFamily="18" charset="0"/>
                          <a:cs typeface="Times New Roman" panose="02020603050405020304" pitchFamily="18" charset="0"/>
                        </a:rPr>
                        <a:t>, quantity}], </a:t>
                      </a:r>
                      <a:r>
                        <a:rPr lang="en-IN" sz="1800" dirty="0" err="1">
                          <a:effectLst/>
                          <a:latin typeface="Times New Roman" panose="02020603050405020304" pitchFamily="18" charset="0"/>
                          <a:cs typeface="Times New Roman" panose="02020603050405020304" pitchFamily="18" charset="0"/>
                        </a:rPr>
                        <a:t>totalAmount</a:t>
                      </a:r>
                      <a:r>
                        <a:rPr lang="en-IN" sz="1800" dirty="0">
                          <a:effectLst/>
                          <a:latin typeface="Times New Roman" panose="02020603050405020304" pitchFamily="18" charset="0"/>
                          <a:cs typeface="Times New Roman" panose="02020603050405020304" pitchFamily="18" charset="0"/>
                        </a:rPr>
                        <a:t>, status, </a:t>
                      </a:r>
                      <a:r>
                        <a:rPr lang="en-IN" sz="1800" dirty="0" err="1">
                          <a:effectLst/>
                          <a:latin typeface="Times New Roman" panose="02020603050405020304" pitchFamily="18" charset="0"/>
                          <a:cs typeface="Times New Roman" panose="02020603050405020304" pitchFamily="18" charset="0"/>
                        </a:rPr>
                        <a:t>paymentInfo</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createdAt</a:t>
                      </a:r>
                      <a:endParaRPr lang="en-IN"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User product purchases</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9216372"/>
                  </a:ext>
                </a:extLst>
              </a:tr>
              <a:tr h="1099420">
                <a:tc>
                  <a:txBody>
                    <a:bodyPr/>
                    <a:lstStyle/>
                    <a:p>
                      <a:pPr fontAlgn="base" latinLnBrk="0"/>
                      <a:r>
                        <a:rPr lang="en-IN" sz="1800" b="0" dirty="0" err="1">
                          <a:effectLst/>
                          <a:latin typeface="Times New Roman" panose="02020603050405020304" pitchFamily="18" charset="0"/>
                          <a:cs typeface="Times New Roman" panose="02020603050405020304" pitchFamily="18" charset="0"/>
                        </a:rPr>
                        <a:t>SupportTickets</a:t>
                      </a:r>
                      <a:endParaRPr lang="en-IN"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_id, </a:t>
                      </a:r>
                      <a:r>
                        <a:rPr lang="en-IN" sz="1800" dirty="0" err="1">
                          <a:effectLst/>
                          <a:latin typeface="Times New Roman" panose="02020603050405020304" pitchFamily="18" charset="0"/>
                          <a:cs typeface="Times New Roman" panose="02020603050405020304" pitchFamily="18" charset="0"/>
                        </a:rPr>
                        <a:t>userId</a:t>
                      </a:r>
                      <a:r>
                        <a:rPr lang="en-IN" sz="1800" dirty="0">
                          <a:effectLst/>
                          <a:latin typeface="Times New Roman" panose="02020603050405020304" pitchFamily="18" charset="0"/>
                          <a:cs typeface="Times New Roman" panose="02020603050405020304" pitchFamily="18" charset="0"/>
                        </a:rPr>
                        <a:t> (ref Users), subject, description, status, messages [{sender, message, timestamp}], </a:t>
                      </a:r>
                      <a:r>
                        <a:rPr lang="en-IN" sz="1800" dirty="0" err="1">
                          <a:effectLst/>
                          <a:latin typeface="Times New Roman" panose="02020603050405020304" pitchFamily="18" charset="0"/>
                          <a:cs typeface="Times New Roman" panose="02020603050405020304" pitchFamily="18" charset="0"/>
                        </a:rPr>
                        <a:t>createdAt</a:t>
                      </a:r>
                      <a:endParaRPr lang="en-IN" sz="1800" dirty="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Customer support tickets</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2760160"/>
                  </a:ext>
                </a:extLst>
              </a:tr>
              <a:tr h="703629">
                <a:tc>
                  <a:txBody>
                    <a:bodyPr/>
                    <a:lstStyle/>
                    <a:p>
                      <a:pPr fontAlgn="base" latinLnBrk="0"/>
                      <a:r>
                        <a:rPr lang="en-IN" sz="1800" b="0">
                          <a:effectLst/>
                          <a:latin typeface="Times New Roman" panose="02020603050405020304" pitchFamily="18" charset="0"/>
                          <a:cs typeface="Times New Roman" panose="02020603050405020304" pitchFamily="18" charset="0"/>
                        </a:rPr>
                        <a:t>Activities</a:t>
                      </a:r>
                      <a:endParaRPr lang="en-IN" sz="180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_id, </a:t>
                      </a:r>
                      <a:r>
                        <a:rPr lang="en-US" sz="1800" dirty="0" err="1">
                          <a:effectLst/>
                          <a:latin typeface="Times New Roman" panose="02020603050405020304" pitchFamily="18" charset="0"/>
                          <a:cs typeface="Times New Roman" panose="02020603050405020304" pitchFamily="18" charset="0"/>
                        </a:rPr>
                        <a:t>userId</a:t>
                      </a:r>
                      <a:r>
                        <a:rPr lang="en-US" sz="1800" dirty="0">
                          <a:effectLst/>
                          <a:latin typeface="Times New Roman" panose="02020603050405020304" pitchFamily="18" charset="0"/>
                          <a:cs typeface="Times New Roman" panose="02020603050405020304" pitchFamily="18" charset="0"/>
                        </a:rPr>
                        <a:t> (ref Users), </a:t>
                      </a:r>
                      <a:r>
                        <a:rPr lang="en-US" sz="1800" dirty="0" err="1">
                          <a:effectLst/>
                          <a:latin typeface="Times New Roman" panose="02020603050405020304" pitchFamily="18" charset="0"/>
                          <a:cs typeface="Times New Roman" panose="02020603050405020304" pitchFamily="18" charset="0"/>
                        </a:rPr>
                        <a:t>actionType</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actionDetails</a:t>
                      </a:r>
                      <a:r>
                        <a:rPr lang="en-US" sz="1800" dirty="0">
                          <a:effectLst/>
                          <a:latin typeface="Times New Roman" panose="02020603050405020304" pitchFamily="18" charset="0"/>
                          <a:cs typeface="Times New Roman" panose="02020603050405020304" pitchFamily="18" charset="0"/>
                        </a:rPr>
                        <a:t>, timestamp</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Logs of user activities for auditing and analytics</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7198388"/>
                  </a:ext>
                </a:extLst>
              </a:tr>
              <a:tr h="703629">
                <a:tc>
                  <a:txBody>
                    <a:bodyPr/>
                    <a:lstStyle/>
                    <a:p>
                      <a:pPr fontAlgn="base" latinLnBrk="0"/>
                      <a:r>
                        <a:rPr lang="en-IN" sz="1800" b="0">
                          <a:effectLst/>
                          <a:latin typeface="Times New Roman" panose="02020603050405020304" pitchFamily="18" charset="0"/>
                          <a:cs typeface="Times New Roman" panose="02020603050405020304" pitchFamily="18" charset="0"/>
                        </a:rPr>
                        <a:t>Notifications</a:t>
                      </a:r>
                      <a:endParaRPr lang="en-IN" sz="1800">
                        <a:effectLst/>
                        <a:latin typeface="Times New Roman" panose="02020603050405020304" pitchFamily="18" charset="0"/>
                        <a:cs typeface="Times New Roman" panose="02020603050405020304" pitchFamily="18" charset="0"/>
                      </a:endParaRP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IN" sz="1800" dirty="0">
                          <a:effectLst/>
                          <a:latin typeface="Times New Roman" panose="02020603050405020304" pitchFamily="18" charset="0"/>
                          <a:cs typeface="Times New Roman" panose="02020603050405020304" pitchFamily="18" charset="0"/>
                        </a:rPr>
                        <a:t>_id, </a:t>
                      </a:r>
                      <a:r>
                        <a:rPr lang="en-IN" sz="1800" dirty="0" err="1">
                          <a:effectLst/>
                          <a:latin typeface="Times New Roman" panose="02020603050405020304" pitchFamily="18" charset="0"/>
                          <a:cs typeface="Times New Roman" panose="02020603050405020304" pitchFamily="18" charset="0"/>
                        </a:rPr>
                        <a:t>userId</a:t>
                      </a:r>
                      <a:r>
                        <a:rPr lang="en-IN" sz="1800" dirty="0">
                          <a:effectLst/>
                          <a:latin typeface="Times New Roman" panose="02020603050405020304" pitchFamily="18" charset="0"/>
                          <a:cs typeface="Times New Roman" panose="02020603050405020304" pitchFamily="18" charset="0"/>
                        </a:rPr>
                        <a:t> (ref Users), type, message, </a:t>
                      </a:r>
                      <a:r>
                        <a:rPr lang="en-IN" sz="1800" dirty="0" err="1">
                          <a:effectLst/>
                          <a:latin typeface="Times New Roman" panose="02020603050405020304" pitchFamily="18" charset="0"/>
                          <a:cs typeface="Times New Roman" panose="02020603050405020304" pitchFamily="18" charset="0"/>
                        </a:rPr>
                        <a:t>isRead</a:t>
                      </a:r>
                      <a:r>
                        <a:rPr lang="en-IN" sz="1800" dirty="0">
                          <a:effectLst/>
                          <a:latin typeface="Times New Roman" panose="02020603050405020304" pitchFamily="18" charset="0"/>
                          <a:cs typeface="Times New Roman" panose="02020603050405020304" pitchFamily="18" charset="0"/>
                        </a:rPr>
                        <a:t>, timestamp</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latinLnBrk="0"/>
                      <a:r>
                        <a:rPr lang="en-US" sz="1800" dirty="0">
                          <a:effectLst/>
                          <a:latin typeface="Times New Roman" panose="02020603050405020304" pitchFamily="18" charset="0"/>
                          <a:cs typeface="Times New Roman" panose="02020603050405020304" pitchFamily="18" charset="0"/>
                        </a:rPr>
                        <a:t>System notifications sent to users</a:t>
                      </a:r>
                    </a:p>
                  </a:txBody>
                  <a:tcPr marL="43977" marR="43977" marT="21988" marB="219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0878421"/>
                  </a:ext>
                </a:extLst>
              </a:tr>
            </a:tbl>
          </a:graphicData>
        </a:graphic>
      </p:graphicFrame>
    </p:spTree>
    <p:extLst>
      <p:ext uri="{BB962C8B-B14F-4D97-AF65-F5344CB8AC3E}">
        <p14:creationId xmlns:p14="http://schemas.microsoft.com/office/powerpoint/2010/main" val="251061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53143" y="583925"/>
            <a:ext cx="104129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 API Endpoints Design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backend provides RESTful API endpoints via Express.js that the frontend consumes. Below is an organized overview of the main routes, their purpose, and example request/response structures.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Authentication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563484" y="2609803"/>
            <a:ext cx="9030960" cy="3448531"/>
          </a:xfrm>
          <a:prstGeom prst="rect">
            <a:avLst/>
          </a:prstGeom>
        </p:spPr>
      </p:pic>
    </p:spTree>
    <p:extLst>
      <p:ext uri="{BB962C8B-B14F-4D97-AF65-F5344CB8AC3E}">
        <p14:creationId xmlns:p14="http://schemas.microsoft.com/office/powerpoint/2010/main" val="211842342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2006/documentManagement/types"/>
    <ds:schemaRef ds:uri="http://schemas.microsoft.com/office/infopath/2007/PartnerControls"/>
    <ds:schemaRef ds:uri="c0fa2617-96bd-425d-8578-e93563fe37c5"/>
    <ds:schemaRef ds:uri="http://purl.org/dc/terms/"/>
    <ds:schemaRef ds:uri="http://schemas.openxmlformats.org/package/2006/metadata/core-properties"/>
    <ds:schemaRef ds:uri="http://purl.org/dc/dcmitype/"/>
    <ds:schemaRef ds:uri="http://purl.org/dc/elements/1.1/"/>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491</TotalTime>
  <Words>2604</Words>
  <Application>Microsoft Office PowerPoint</Application>
  <PresentationFormat>Widescreen</PresentationFormat>
  <Paragraphs>252</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Franklin Gothic Book</vt:lpstr>
      <vt:lpstr>Franklin Gothic Demi</vt:lpstr>
      <vt:lpstr>Times New Roman</vt:lpstr>
      <vt:lpstr>Wingdings</vt:lpstr>
      <vt:lpstr>Wingdings 2</vt:lpstr>
      <vt:lpstr>DividendVTI</vt:lpstr>
      <vt:lpstr>Float Nirvana: A Full-Stack Sensory Deprivation Therapy Booking &amp; Wellness Management System</vt:lpstr>
      <vt:lpstr>OUTLINE</vt:lpstr>
      <vt:lpstr>Problem Statement</vt:lpstr>
      <vt:lpstr>System Architecture</vt:lpstr>
      <vt:lpstr>Technology Stack</vt:lpstr>
      <vt:lpstr>PowerPoint Presentation</vt:lpstr>
      <vt:lpstr>Database Schema &amp; API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&amp; Key Features</vt:lpstr>
      <vt:lpstr>PowerPoint Presentation</vt:lpstr>
      <vt:lpstr>PowerPoint Presentation</vt:lpstr>
      <vt:lpstr>PowerPoint Presentation</vt:lpstr>
      <vt:lpstr>PowerPoint Presentation</vt:lpstr>
      <vt:lpstr>Deployment &amp; Live Demonstration</vt:lpstr>
      <vt:lpstr>Results and code</vt:lpstr>
      <vt:lpstr>PowerPoint Presentation</vt:lpstr>
      <vt:lpstr>PowerPoint Presentation</vt:lpstr>
      <vt:lpstr>PowerPoint Presentation</vt:lpstr>
      <vt:lpstr>PowerPoint Presentation</vt:lpstr>
      <vt:lpstr>Conclusion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kolli koteswararao</cp:lastModifiedBy>
  <cp:revision>71</cp:revision>
  <dcterms:created xsi:type="dcterms:W3CDTF">2021-05-26T16:50:10Z</dcterms:created>
  <dcterms:modified xsi:type="dcterms:W3CDTF">2025-07-31T07:17:40Z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